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 r:id="rId24" id="274"/>
    <p:sldId r:id="rId25" id="275"/>
    <p:sldId r:id="rId26" id="276"/>
    <p:sldId r:id="rId27" id="277"/>
    <p:sldId r:id="rId28" id="278"/>
    <p:sldId r:id="rId29" id="279"/>
    <p:sldId r:id="rId30" id="280"/>
    <p:sldId r:id="rId31" id="281"/>
    <p:sldId r:id="rId32" id="282"/>
    <p:sldId r:id="rId33" id="283"/>
    <p:sldId r:id="rId34" id="284"/>
    <p:sldId r:id="rId35" id="285"/>
    <p:sldId r:id="rId36" id="286"/>
    <p:sldId r:id="rId37" id="287"/>
    <p:sldId r:id="rId38" id="288"/>
    <p:sldId r:id="rId39" id="289"/>
    <p:sldId r:id="rId40" id="290"/>
    <p:sldId r:id="rId41" id="291"/>
    <p:sldId r:id="rId42" id="292"/>
    <p:sldId r:id="rId43" id="293"/>
    <p:sldId r:id="rId44" id="294"/>
    <p:sldId r:id="rId45" id="295"/>
    <p:sldId r:id="rId46" id="296"/>
    <p:sldId r:id="rId47" id="297"/>
    <p:sldId r:id="rId48" id="298"/>
    <p:sldId r:id="rId49" id="299"/>
    <p:sldId r:id="rId50" id="300"/>
    <p:sldId r:id="rId51" id="301"/>
    <p:sldId r:id="rId52" id="302"/>
    <p:sldId r:id="rId53" id="303"/>
    <p:sldId r:id="rId54" id="304"/>
    <p:sldId r:id="rId55" id="305"/>
    <p:sldId r:id="rId56" id="306"/>
    <p:sldId r:id="rId57" id="307"/>
    <p:sldId r:id="rId58" id="308"/>
    <p:sldId r:id="rId59" id="309"/>
    <p:sldId r:id="rId60" id="310"/>
    <p:sldId r:id="rId61" id="311"/>
    <p:sldId r:id="rId62" id="312"/>
    <p:sldId r:id="rId63" id="313"/>
    <p:sldId r:id="rId64" id="314"/>
    <p:sldId r:id="rId65" id="315"/>
    <p:sldId r:id="rId66" id="316"/>
    <p:sldId r:id="rId67" id="317"/>
    <p:sldId r:id="rId68" id="318"/>
    <p:sldId r:id="rId69" id="319"/>
    <p:sldId r:id="rId70" id="320"/>
    <p:sldId r:id="rId71" id="321"/>
    <p:sldId r:id="rId72" id="322"/>
    <p:sldId r:id="rId73" id="323"/>
  </p:sldIdLst>
  <p:sldSz cx="9144000" cy="6858000" type="screen4x3"/>
  <p:notesSz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6858000" cy="9144000"/>
  <p:defaultText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defRPr lang="ru-RU">
        <a:uFillTx/>
      </a:defRPr>
    </a:defPPr>
    <a:lvl1pPr algn="l" defTabSz="914400" eaLnBrk="1" hangingPunct="1" latinLnBrk="0" marL="0" rtl="0">
      <a:defRPr kern="1200" sz="1800">
        <a:solidFill>
          <a:schemeClr val="tx1"/>
        </a:solidFill>
        <a:uFillTx/>
        <a:latin typeface="+mn-lt"/>
        <a:ea typeface="+mn-ea"/>
        <a:cs typeface="+mn-cs"/>
      </a:defRPr>
    </a:lvl1pPr>
    <a:lvl2pPr algn="l" defTabSz="914400" eaLnBrk="1" hangingPunct="1" latinLnBrk="0" marL="457200" rtl="0">
      <a:defRPr kern="1200" sz="1800">
        <a:solidFill>
          <a:schemeClr val="tx1"/>
        </a:solidFill>
        <a:uFillTx/>
        <a:latin typeface="+mn-lt"/>
        <a:ea typeface="+mn-ea"/>
        <a:cs typeface="+mn-cs"/>
      </a:defRPr>
    </a:lvl2pPr>
    <a:lvl3pPr algn="l" defTabSz="914400" eaLnBrk="1" hangingPunct="1" latinLnBrk="0" marL="914400" rtl="0">
      <a:defRPr kern="1200" sz="1800">
        <a:solidFill>
          <a:schemeClr val="tx1"/>
        </a:solidFill>
        <a:uFillTx/>
        <a:latin typeface="+mn-lt"/>
        <a:ea typeface="+mn-ea"/>
        <a:cs typeface="+mn-cs"/>
      </a:defRPr>
    </a:lvl3pPr>
    <a:lvl4pPr algn="l" defTabSz="914400" eaLnBrk="1" hangingPunct="1" latinLnBrk="0" marL="1371600" rtl="0">
      <a:defRPr kern="1200" sz="1800">
        <a:solidFill>
          <a:schemeClr val="tx1"/>
        </a:solidFill>
        <a:uFillTx/>
        <a:latin typeface="+mn-lt"/>
        <a:ea typeface="+mn-ea"/>
        <a:cs typeface="+mn-cs"/>
      </a:defRPr>
    </a:lvl4pPr>
    <a:lvl5pPr algn="l" defTabSz="914400" eaLnBrk="1" hangingPunct="1" latinLnBrk="0" marL="1828800" rtl="0">
      <a:defRPr kern="1200" sz="1800">
        <a:solidFill>
          <a:schemeClr val="tx1"/>
        </a:solidFill>
        <a:uFillTx/>
        <a:latin typeface="+mn-lt"/>
        <a:ea typeface="+mn-ea"/>
        <a:cs typeface="+mn-cs"/>
      </a:defRPr>
    </a:lvl5pPr>
    <a:lvl6pPr algn="l" defTabSz="914400" eaLnBrk="1" hangingPunct="1" latinLnBrk="0" marL="2286000" rtl="0">
      <a:defRPr kern="1200" sz="1800">
        <a:solidFill>
          <a:schemeClr val="tx1"/>
        </a:solidFill>
        <a:uFillTx/>
        <a:latin typeface="+mn-lt"/>
        <a:ea typeface="+mn-ea"/>
        <a:cs typeface="+mn-cs"/>
      </a:defRPr>
    </a:lvl6pPr>
    <a:lvl7pPr algn="l" defTabSz="914400" eaLnBrk="1" hangingPunct="1" latinLnBrk="0" marL="2743200" rtl="0">
      <a:defRPr kern="1200" sz="1800">
        <a:solidFill>
          <a:schemeClr val="tx1"/>
        </a:solidFill>
        <a:uFillTx/>
        <a:latin typeface="+mn-lt"/>
        <a:ea typeface="+mn-ea"/>
        <a:cs typeface="+mn-cs"/>
      </a:defRPr>
    </a:lvl7pPr>
    <a:lvl8pPr algn="l" defTabSz="914400" eaLnBrk="1" hangingPunct="1" latinLnBrk="0" marL="3200400" rtl="0">
      <a:defRPr kern="1200" sz="1800">
        <a:solidFill>
          <a:schemeClr val="tx1"/>
        </a:solidFill>
        <a:uFillTx/>
        <a:latin typeface="+mn-lt"/>
        <a:ea typeface="+mn-ea"/>
        <a:cs typeface="+mn-cs"/>
      </a:defRPr>
    </a:lvl8pPr>
    <a:lvl9pPr algn="l" defTabSz="914400" eaLnBrk="1" hangingPunct="1" latinLnBrk="0" marL="3657600" rtl="0">
      <a:defRPr kern="1200" sz="1800">
        <a:solidFill>
          <a:schemeClr val="tx1"/>
        </a:solidFill>
        <a:uFillTx/>
        <a:latin typeface="+mn-lt"/>
        <a:ea typeface="+mn-ea"/>
        <a:cs typeface="+mn-cs"/>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p:showPr showNarration="1">
    <p:present/>
    <p:sldAll/>
    <p:penCl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rgbClr val="FF0000"/>
    </p:penClr>
  </p:showPr>
</p:presentationPr>
</file>

<file path=ppt/tableStyles.xml><?xml version="1.0" encoding="utf-8"?>
<a:tblStyleLst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def="{5C22544A-7EE6-4342-B048-85BDC9FD1C3A}"/>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lastView="sldThumbnailView">
  <p:normalViewPr>
    <p:restoredLeft sz="15620"/>
    <p:restoredTop sz="94660"/>
  </p:normalViewPr>
  <p:slideViewPr>
    <p:cSldViewPr>
      <p:cViewPr>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51"/>
          <a:sy d="100" n="51"/>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1926" y="-468"/>
      </p:cViewPr>
      <p:guideLst>
        <p:guide orient="horz" pos="2160"/>
        <p:guide pos="2880"/>
      </p:guideLst>
    </p:cSldViewPr>
  </p:slideViewPr>
  <p:notesTextViewPr>
    <p:cViewPr>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100"/>
        <a:sy d="100" n="100"/>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0" y="0"/>
    </p:cViewPr>
  </p:notesTextViewPr>
  <p:gridSpacing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72008" cy="72008"/>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slides/slide19.xml" Type="http://schemas.openxmlformats.org/officeDocument/2006/relationships/slide"></Relationship><Relationship Id="rId25" Target="slides/slide20.xml" Type="http://schemas.openxmlformats.org/officeDocument/2006/relationships/slide"></Relationship><Relationship Id="rId26" Target="slides/slide21.xml" Type="http://schemas.openxmlformats.org/officeDocument/2006/relationships/slide"></Relationship><Relationship Id="rId27" Target="slides/slide22.xml" Type="http://schemas.openxmlformats.org/officeDocument/2006/relationships/slide"></Relationship><Relationship Id="rId28" Target="slides/slide23.xml" Type="http://schemas.openxmlformats.org/officeDocument/2006/relationships/slide"></Relationship><Relationship Id="rId29" Target="slides/slide24.xml" Type="http://schemas.openxmlformats.org/officeDocument/2006/relationships/slide"></Relationship><Relationship Id="rId30" Target="slides/slide25.xml" Type="http://schemas.openxmlformats.org/officeDocument/2006/relationships/slide"></Relationship><Relationship Id="rId31" Target="slides/slide26.xml" Type="http://schemas.openxmlformats.org/officeDocument/2006/relationships/slide"></Relationship><Relationship Id="rId32" Target="slides/slide27.xml" Type="http://schemas.openxmlformats.org/officeDocument/2006/relationships/slide"></Relationship><Relationship Id="rId33" Target="slides/slide28.xml" Type="http://schemas.openxmlformats.org/officeDocument/2006/relationships/slide"></Relationship><Relationship Id="rId34" Target="slides/slide29.xml" Type="http://schemas.openxmlformats.org/officeDocument/2006/relationships/slide"></Relationship><Relationship Id="rId35" Target="slides/slide30.xml" Type="http://schemas.openxmlformats.org/officeDocument/2006/relationships/slide"></Relationship><Relationship Id="rId36" Target="slides/slide31.xml" Type="http://schemas.openxmlformats.org/officeDocument/2006/relationships/slide"></Relationship><Relationship Id="rId37" Target="slides/slide32.xml" Type="http://schemas.openxmlformats.org/officeDocument/2006/relationships/slide"></Relationship><Relationship Id="rId38" Target="slides/slide33.xml" Type="http://schemas.openxmlformats.org/officeDocument/2006/relationships/slide"></Relationship><Relationship Id="rId39" Target="slides/slide34.xml" Type="http://schemas.openxmlformats.org/officeDocument/2006/relationships/slide"></Relationship><Relationship Id="rId40" Target="slides/slide35.xml" Type="http://schemas.openxmlformats.org/officeDocument/2006/relationships/slide"></Relationship><Relationship Id="rId41" Target="slides/slide36.xml" Type="http://schemas.openxmlformats.org/officeDocument/2006/relationships/slide"></Relationship><Relationship Id="rId42" Target="slides/slide37.xml" Type="http://schemas.openxmlformats.org/officeDocument/2006/relationships/slide"></Relationship><Relationship Id="rId43" Target="slides/slide38.xml" Type="http://schemas.openxmlformats.org/officeDocument/2006/relationships/slide"></Relationship><Relationship Id="rId44" Target="slides/slide39.xml" Type="http://schemas.openxmlformats.org/officeDocument/2006/relationships/slide"></Relationship><Relationship Id="rId45" Target="slides/slide40.xml" Type="http://schemas.openxmlformats.org/officeDocument/2006/relationships/slide"></Relationship><Relationship Id="rId46" Target="slides/slide41.xml" Type="http://schemas.openxmlformats.org/officeDocument/2006/relationships/slide"></Relationship><Relationship Id="rId47" Target="slides/slide42.xml" Type="http://schemas.openxmlformats.org/officeDocument/2006/relationships/slide"></Relationship><Relationship Id="rId48" Target="slides/slide43.xml" Type="http://schemas.openxmlformats.org/officeDocument/2006/relationships/slide"></Relationship><Relationship Id="rId49" Target="slides/slide44.xml" Type="http://schemas.openxmlformats.org/officeDocument/2006/relationships/slide"></Relationship><Relationship Id="rId50" Target="slides/slide45.xml" Type="http://schemas.openxmlformats.org/officeDocument/2006/relationships/slide"></Relationship><Relationship Id="rId51" Target="slides/slide46.xml" Type="http://schemas.openxmlformats.org/officeDocument/2006/relationships/slide"></Relationship><Relationship Id="rId52" Target="slides/slide47.xml" Type="http://schemas.openxmlformats.org/officeDocument/2006/relationships/slide"></Relationship><Relationship Id="rId53" Target="slides/slide48.xml" Type="http://schemas.openxmlformats.org/officeDocument/2006/relationships/slide"></Relationship><Relationship Id="rId54" Target="slides/slide49.xml" Type="http://schemas.openxmlformats.org/officeDocument/2006/relationships/slide"></Relationship><Relationship Id="rId55" Target="slides/slide50.xml" Type="http://schemas.openxmlformats.org/officeDocument/2006/relationships/slide"></Relationship><Relationship Id="rId56" Target="slides/slide51.xml" Type="http://schemas.openxmlformats.org/officeDocument/2006/relationships/slide"></Relationship><Relationship Id="rId57" Target="slides/slide52.xml" Type="http://schemas.openxmlformats.org/officeDocument/2006/relationships/slide"></Relationship><Relationship Id="rId58" Target="slides/slide53.xml" Type="http://schemas.openxmlformats.org/officeDocument/2006/relationships/slide"></Relationship><Relationship Id="rId59" Target="slides/slide54.xml" Type="http://schemas.openxmlformats.org/officeDocument/2006/relationships/slide"></Relationship><Relationship Id="rId60" Target="slides/slide55.xml" Type="http://schemas.openxmlformats.org/officeDocument/2006/relationships/slide"></Relationship><Relationship Id="rId61" Target="slides/slide56.xml" Type="http://schemas.openxmlformats.org/officeDocument/2006/relationships/slide"></Relationship><Relationship Id="rId62" Target="slides/slide57.xml" Type="http://schemas.openxmlformats.org/officeDocument/2006/relationships/slide"></Relationship><Relationship Id="rId63" Target="slides/slide58.xml" Type="http://schemas.openxmlformats.org/officeDocument/2006/relationships/slide"></Relationship><Relationship Id="rId64" Target="slides/slide59.xml" Type="http://schemas.openxmlformats.org/officeDocument/2006/relationships/slide"></Relationship><Relationship Id="rId65" Target="slides/slide60.xml" Type="http://schemas.openxmlformats.org/officeDocument/2006/relationships/slide"></Relationship><Relationship Id="rId66" Target="slides/slide61.xml" Type="http://schemas.openxmlformats.org/officeDocument/2006/relationships/slide"></Relationship><Relationship Id="rId67" Target="slides/slide62.xml" Type="http://schemas.openxmlformats.org/officeDocument/2006/relationships/slide"></Relationship><Relationship Id="rId68" Target="slides/slide63.xml" Type="http://schemas.openxmlformats.org/officeDocument/2006/relationships/slide"></Relationship><Relationship Id="rId69" Target="slides/slide64.xml" Type="http://schemas.openxmlformats.org/officeDocument/2006/relationships/slide"></Relationship><Relationship Id="rId70" Target="slides/slide65.xml" Type="http://schemas.openxmlformats.org/officeDocument/2006/relationships/slide"></Relationship><Relationship Id="rId71" Target="slides/slide66.xml" Type="http://schemas.openxmlformats.org/officeDocument/2006/relationships/slide"></Relationship><Relationship Id="rId72" Target="slides/slide67.xml" Type="http://schemas.openxmlformats.org/officeDocument/2006/relationships/slide"></Relationship><Relationship Id="rId73" Target="slides/slide68.xml" Type="http://schemas.openxmlformats.org/officeDocument/2006/relationships/slide"></Relationship><Relationship Id="rId74"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x="1001">
        <a:schemeClr val="bg1"/>
      </p:bgRef>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Верхний колонтитул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sz="quarter" type="hd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2971800" cy="4572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lvl1pPr algn="l">
              <a:defRPr sz="1200">
                <a:uFillTx/>
              </a:defRPr>
            </a:lvl1p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Дат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84613" y="0"/>
            <a:ext cx="2971800" cy="4572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lvl1pPr algn="r">
              <a:defRPr sz="1200">
                <a:uFillTx/>
              </a:defRPr>
            </a:lvl1pPr>
          </a:lstStyle>
          <a:p>
            <a:fld id="{77BA6CEA-090E-4BB0-BA30-8181A70799EB}" type="datetimeFigureOut">
              <a:rPr lang="ru-RU" smtClean="0">
                <a:uFillTx/>
              </a:r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Образ слайд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43000" y="685800"/>
            <a:ext cx="4572000" cy="3429000"/>
          </a:xfrm>
          <a:prstGeom prst="rect">
            <a:avLst/>
          </a:prstGeom>
          <a:noFill/>
          <a:ln w="12700">
            <a:solidFill>
              <a:srgbClr val="000000"/>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Заметки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4343400"/>
            <a:ext cx="5486400" cy="41148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ижний колонтитул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8685213"/>
            <a:ext cx="2971800" cy="4572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bIns="45720" lIns="91440" rIns="91440" rtlCol="0" tIns="45720" vert="horz"/>
          <a:lstStyle>
            <a:lvl1pPr algn="l">
              <a:defRPr sz="1200">
                <a:uFillTx/>
              </a:defRPr>
            </a:lvl1p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Номер слайда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84613" y="8685213"/>
            <a:ext cx="2971800" cy="4572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bIns="45720" lIns="91440" rIns="91440" rtlCol="0" tIns="45720" vert="horz"/>
          <a:lstStyle>
            <a:lvl1pPr algn="r">
              <a:defRPr sz="1200">
                <a:uFillTx/>
              </a:defRPr>
            </a:lvl1pPr>
          </a:lstStyle>
          <a:p>
            <a:fld id="{2160E65F-5254-471B-8C37-B9DA5971F203}" type="slidenum">
              <a:rPr lang="ru-RU" smtClean="0">
                <a:uFillTx/>
              </a:rPr>
              <a:t>‹#›</a:t>
            </a:fld>
            <a:endParaRPr lang="ru-RU">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notes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914400" eaLnBrk="1" hangingPunct="1" latinLnBrk="0" marL="0" rtl="0">
      <a:defRPr kern="1200" sz="1200">
        <a:solidFill>
          <a:schemeClr val="tx1"/>
        </a:solidFill>
        <a:uFillTx/>
        <a:latin typeface="+mn-lt"/>
        <a:ea typeface="+mn-ea"/>
        <a:cs typeface="+mn-cs"/>
      </a:defRPr>
    </a:lvl1pPr>
    <a:lvl2pPr algn="l" defTabSz="914400" eaLnBrk="1" hangingPunct="1" latinLnBrk="0" marL="457200" rtl="0">
      <a:defRPr kern="1200" sz="1200">
        <a:solidFill>
          <a:schemeClr val="tx1"/>
        </a:solidFill>
        <a:uFillTx/>
        <a:latin typeface="+mn-lt"/>
        <a:ea typeface="+mn-ea"/>
        <a:cs typeface="+mn-cs"/>
      </a:defRPr>
    </a:lvl2pPr>
    <a:lvl3pPr algn="l" defTabSz="914400" eaLnBrk="1" hangingPunct="1" latinLnBrk="0" marL="914400" rtl="0">
      <a:defRPr kern="1200" sz="1200">
        <a:solidFill>
          <a:schemeClr val="tx1"/>
        </a:solidFill>
        <a:uFillTx/>
        <a:latin typeface="+mn-lt"/>
        <a:ea typeface="+mn-ea"/>
        <a:cs typeface="+mn-cs"/>
      </a:defRPr>
    </a:lvl3pPr>
    <a:lvl4pPr algn="l" defTabSz="914400" eaLnBrk="1" hangingPunct="1" latinLnBrk="0" marL="1371600" rtl="0">
      <a:defRPr kern="1200" sz="1200">
        <a:solidFill>
          <a:schemeClr val="tx1"/>
        </a:solidFill>
        <a:uFillTx/>
        <a:latin typeface="+mn-lt"/>
        <a:ea typeface="+mn-ea"/>
        <a:cs typeface="+mn-cs"/>
      </a:defRPr>
    </a:lvl4pPr>
    <a:lvl5pPr algn="l" defTabSz="914400" eaLnBrk="1" hangingPunct="1" latinLnBrk="0" marL="1828800" rtl="0">
      <a:defRPr kern="1200" sz="1200">
        <a:solidFill>
          <a:schemeClr val="tx1"/>
        </a:solidFill>
        <a:uFillTx/>
        <a:latin typeface="+mn-lt"/>
        <a:ea typeface="+mn-ea"/>
        <a:cs typeface="+mn-cs"/>
      </a:defRPr>
    </a:lvl5pPr>
    <a:lvl6pPr algn="l" defTabSz="914400" eaLnBrk="1" hangingPunct="1" latinLnBrk="0" marL="2286000" rtl="0">
      <a:defRPr kern="1200" sz="1200">
        <a:solidFill>
          <a:schemeClr val="tx1"/>
        </a:solidFill>
        <a:uFillTx/>
        <a:latin typeface="+mn-lt"/>
        <a:ea typeface="+mn-ea"/>
        <a:cs typeface="+mn-cs"/>
      </a:defRPr>
    </a:lvl6pPr>
    <a:lvl7pPr algn="l" defTabSz="914400" eaLnBrk="1" hangingPunct="1" latinLnBrk="0" marL="2743200" rtl="0">
      <a:defRPr kern="1200" sz="1200">
        <a:solidFill>
          <a:schemeClr val="tx1"/>
        </a:solidFill>
        <a:uFillTx/>
        <a:latin typeface="+mn-lt"/>
        <a:ea typeface="+mn-ea"/>
        <a:cs typeface="+mn-cs"/>
      </a:defRPr>
    </a:lvl7pPr>
    <a:lvl8pPr algn="l" defTabSz="914400" eaLnBrk="1" hangingPunct="1" latinLnBrk="0" marL="3200400" rtl="0">
      <a:defRPr kern="1200" sz="1200">
        <a:solidFill>
          <a:schemeClr val="tx1"/>
        </a:solidFill>
        <a:uFillTx/>
        <a:latin typeface="+mn-lt"/>
        <a:ea typeface="+mn-ea"/>
        <a:cs typeface="+mn-cs"/>
      </a:defRPr>
    </a:lvl8pPr>
    <a:lvl9pPr algn="l" defTabSz="914400" eaLnBrk="1" hangingPunct="1" latinLnBrk="0" marL="3657600" rtl="0">
      <a:defRPr kern="1200" sz="1200">
        <a:solidFill>
          <a:schemeClr val="tx1"/>
        </a:solidFill>
        <a:uFillTx/>
        <a:latin typeface="+mn-lt"/>
        <a:ea typeface="+mn-ea"/>
        <a:cs typeface="+mn-cs"/>
      </a:defRPr>
    </a:lvl9pPr>
  </p:notesStyle>
</p:notesMaster>
</file>

<file path=ppt/notesSlides/_rels/notesSlide1.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1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2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3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4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55.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588DA5A5-D5D7-4D1C-81A5-70607E725296}" type="slidenum">
              <a:rPr lang="en-US">
                <a:uFillTx/>
              </a:rPr>
              <a:pPr/>
              <a:t>4</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770"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771"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60C2A8F-6306-46D8-B3AC-AE65B5B8D4E3}" type="slidenum">
              <a:rPr lang="en-US">
                <a:uFillTx/>
              </a:rPr>
              <a:pPr/>
              <a:t>6</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794"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795"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E6C61AD3-9630-4BDD-A9A0-CDC18E1B5F5B}" type="slidenum">
              <a:rPr lang="en-US">
                <a:uFillTx/>
              </a:rPr>
              <a:pPr/>
              <a:t>13</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18"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19"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87D6D039-FFAA-4706-9AC6-C3E2A584ED72}" type="slidenum">
              <a:rPr lang="en-US">
                <a:uFillTx/>
              </a:rPr>
              <a:pPr/>
              <a:t>18</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842"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843"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0D484299-AE15-4452-B88A-128682AE9F39}" type="slidenum">
              <a:rPr lang="en-US">
                <a:uFillTx/>
              </a:rPr>
              <a:pPr/>
              <a:t>25</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866"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867"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AE730CC-4570-4394-95BC-6B4EF383FD68}" type="slidenum">
              <a:rPr lang="en-US">
                <a:uFillTx/>
              </a:rPr>
              <a:pPr/>
              <a:t>35</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890"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891"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AC07F8FC-DFC2-4FB3-A5D8-7FA74405114A}" type="slidenum">
              <a:rPr lang="en-US">
                <a:uFillTx/>
              </a:rPr>
              <a:pPr/>
              <a:t>41</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914"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915"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Rectangle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B7F1C00-3FD7-4E52-B724-253914062072}" type="slidenum">
              <a:rPr lang="en-US">
                <a:uFillTx/>
              </a:rPr>
              <a:pPr/>
              <a:t>55</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18"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ChangeAspect="1" noGrp="1" noRot="1" noTextEdi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19"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GB">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
  <p:cSld name="Титульный слайд">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ctr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2130425"/>
            <a:ext cx="7772400" cy="147002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Подзаголовок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sub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1600" y="3886200"/>
            <a:ext cx="6400800" cy="17526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lgn="ctr" indent="0" marL="0">
              <a:buNone/>
              <a:defRPr>
                <a:solidFill>
                  <a:schemeClr val="tx1">
                    <a:tint val="75000"/>
                  </a:schemeClr>
                </a:solidFill>
                <a:uFillTx/>
              </a:defRPr>
            </a:lvl1pPr>
            <a:lvl2pPr algn="ctr" indent="0" marL="457200">
              <a:buNone/>
              <a:defRPr>
                <a:solidFill>
                  <a:schemeClr val="tx1">
                    <a:tint val="75000"/>
                  </a:schemeClr>
                </a:solidFill>
                <a:uFillTx/>
              </a:defRPr>
            </a:lvl2pPr>
            <a:lvl3pPr algn="ctr" indent="0" marL="914400">
              <a:buNone/>
              <a:defRPr>
                <a:solidFill>
                  <a:schemeClr val="tx1">
                    <a:tint val="75000"/>
                  </a:schemeClr>
                </a:solidFill>
                <a:uFillTx/>
              </a:defRPr>
            </a:lvl3pPr>
            <a:lvl4pPr algn="ctr" indent="0" marL="1371600">
              <a:buNone/>
              <a:defRPr>
                <a:solidFill>
                  <a:schemeClr val="tx1">
                    <a:tint val="75000"/>
                  </a:schemeClr>
                </a:solidFill>
                <a:uFillTx/>
              </a:defRPr>
            </a:lvl4pPr>
            <a:lvl5pPr algn="ctr" indent="0" marL="1828800">
              <a:buNone/>
              <a:defRPr>
                <a:solidFill>
                  <a:schemeClr val="tx1">
                    <a:tint val="75000"/>
                  </a:schemeClr>
                </a:solidFill>
                <a:uFillTx/>
              </a:defRPr>
            </a:lvl5pPr>
            <a:lvl6pPr algn="ctr" indent="0" marL="2286000">
              <a:buNone/>
              <a:defRPr>
                <a:solidFill>
                  <a:schemeClr val="tx1">
                    <a:tint val="75000"/>
                  </a:schemeClr>
                </a:solidFill>
                <a:uFillTx/>
              </a:defRPr>
            </a:lvl6pPr>
            <a:lvl7pPr algn="ctr" indent="0" marL="2743200">
              <a:buNone/>
              <a:defRPr>
                <a:solidFill>
                  <a:schemeClr val="tx1">
                    <a:tint val="75000"/>
                  </a:schemeClr>
                </a:solidFill>
                <a:uFillTx/>
              </a:defRPr>
            </a:lvl7pPr>
            <a:lvl8pPr algn="ctr" indent="0" marL="3200400">
              <a:buNone/>
              <a:defRPr>
                <a:solidFill>
                  <a:schemeClr val="tx1">
                    <a:tint val="75000"/>
                  </a:schemeClr>
                </a:solidFill>
                <a:uFillTx/>
              </a:defRPr>
            </a:lvl8pPr>
            <a:lvl9pPr algn="ctr" indent="0" marL="3657600">
              <a:buNone/>
              <a:defRPr>
                <a:solidFill>
                  <a:schemeClr val="tx1">
                    <a:tint val="75000"/>
                  </a:schemeClr>
                </a:solidFill>
                <a:uFillTx/>
              </a:defRPr>
            </a:lvl9pPr>
          </a:lstStyle>
          <a:p>
            <a:r>
              <a:rPr lang="ru-RU" smtClean="0">
                <a:uFillTx/>
              </a:rPr>
              <a:t>Образец подзаголовка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x">
  <p:cSld name="Заголовок и вертикальный текст">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Вертикальный текс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orient="vert"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itleAndTx">
  <p:cSld name="Вертикальный заголовок и текст">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Вертикальный 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orient="vert"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29400" y="274638"/>
            <a:ext cx="2057400" cy="585152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Вертикальный текс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orient="vert"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6019800" cy="585152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标题幻灯片">
    <p:bg>
      <p:bgPr>
        <a:solidFill>
          <a:srgbClr val="F4F4F4"/>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 name="Slide Numb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noGrp="1"/>
          </p:cNvSpPr>
          <p:nvPr>
            <p:ph idx="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12016" y="5503577"/>
            <a:ext cx="241190" cy="246449"/>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34324" lIns="34324" rIns="34324" tIns="34324"/>
          <a:lstStyle>
            <a:lvl1pPr defTabSz="914400">
              <a:defRPr>
                <a:solidFill>
                  <a:srgbClr val="888888"/>
                </a:solidFill>
                <a:uFillTx/>
                <a:latin typeface="Trebuchet MS"/>
                <a:ea typeface="Trebuchet MS"/>
                <a:cs typeface="Trebuchet MS"/>
                <a:sym typeface="Trebuchet MS"/>
              </a:defRPr>
            </a:lvl1pPr>
          </a:lstStyle>
          <a:p>
            <a:fld id="{86CB4B4D-7CA3-9044-876B-883B54F8677D}" type="slidenum">
              <a:rPr>
                <a:uFillTx/>
              </a:rPr>
              <a:p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
  <p:cSld name="Заголовок и объект">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Объек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secHead">
  <p:cSld name="Заголовок раздела">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4406900"/>
            <a:ext cx="7772400" cy="136207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lstStyle>
            <a:lvl1pPr algn="l">
              <a:defRPr b="1" cap="all" sz="4000">
                <a:uFillTx/>
              </a:defRPr>
            </a:lvl1p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Текс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2906713"/>
            <a:ext cx="7772400" cy="150018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indent="0" marL="0">
              <a:buNone/>
              <a:defRPr sz="2000">
                <a:solidFill>
                  <a:schemeClr val="tx1">
                    <a:tint val="75000"/>
                  </a:schemeClr>
                </a:solidFill>
                <a:uFillTx/>
              </a:defRPr>
            </a:lvl1pPr>
            <a:lvl2pPr indent="0" marL="457200">
              <a:buNone/>
              <a:defRPr sz="1800">
                <a:solidFill>
                  <a:schemeClr val="tx1">
                    <a:tint val="75000"/>
                  </a:schemeClr>
                </a:solidFill>
                <a:uFillTx/>
              </a:defRPr>
            </a:lvl2pPr>
            <a:lvl3pPr indent="0" marL="914400">
              <a:buNone/>
              <a:defRPr sz="1600">
                <a:solidFill>
                  <a:schemeClr val="tx1">
                    <a:tint val="75000"/>
                  </a:schemeClr>
                </a:solidFill>
                <a:uFillTx/>
              </a:defRPr>
            </a:lvl3pPr>
            <a:lvl4pPr indent="0" marL="1371600">
              <a:buNone/>
              <a:defRPr sz="1400">
                <a:solidFill>
                  <a:schemeClr val="tx1">
                    <a:tint val="75000"/>
                  </a:schemeClr>
                </a:solidFill>
                <a:uFillTx/>
              </a:defRPr>
            </a:lvl4pPr>
            <a:lvl5pPr indent="0" marL="1828800">
              <a:buNone/>
              <a:defRPr sz="1400">
                <a:solidFill>
                  <a:schemeClr val="tx1">
                    <a:tint val="75000"/>
                  </a:schemeClr>
                </a:solidFill>
                <a:uFillTx/>
              </a:defRPr>
            </a:lvl5pPr>
            <a:lvl6pPr indent="0" marL="2286000">
              <a:buNone/>
              <a:defRPr sz="1400">
                <a:solidFill>
                  <a:schemeClr val="tx1">
                    <a:tint val="75000"/>
                  </a:schemeClr>
                </a:solidFill>
                <a:uFillTx/>
              </a:defRPr>
            </a:lvl6pPr>
            <a:lvl7pPr indent="0" marL="2743200">
              <a:buNone/>
              <a:defRPr sz="1400">
                <a:solidFill>
                  <a:schemeClr val="tx1">
                    <a:tint val="75000"/>
                  </a:schemeClr>
                </a:solidFill>
                <a:uFillTx/>
              </a:defRPr>
            </a:lvl7pPr>
            <a:lvl8pPr indent="0" marL="3200400">
              <a:buNone/>
              <a:defRPr sz="1400">
                <a:solidFill>
                  <a:schemeClr val="tx1">
                    <a:tint val="75000"/>
                  </a:schemeClr>
                </a:solidFill>
                <a:uFillTx/>
              </a:defRPr>
            </a:lvl8pPr>
            <a:lvl9pPr indent="0" marL="3657600">
              <a:buNone/>
              <a:defRPr sz="1400">
                <a:solidFill>
                  <a:schemeClr val="tx1">
                    <a:tint val="75000"/>
                  </a:schemeClr>
                </a:solidFill>
                <a:uFillTx/>
              </a:defRPr>
            </a:lvl9pPr>
          </a:lstStyle>
          <a:p>
            <a:pPr lvl="0"/>
            <a:r>
              <a:rPr lang="ru-RU" smtClean="0">
                <a:uFillTx/>
              </a:rPr>
              <a:t>Образец текста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Obj">
  <p:cSld name="Два объекта">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Объек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4038600" cy="45259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Объект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8200" y="1600200"/>
            <a:ext cx="4038600" cy="45259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Дата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ижний колонтитул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Номер слайда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TxTwoObj">
  <p:cSld name="Сравнение">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a:uFillTx/>
              </a:defRPr>
            </a:lvl1p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Текс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535113"/>
            <a:ext cx="4040188" cy="63976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indent="0" marL="0">
              <a:buNone/>
              <a:defRPr b="1" sz="2400">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lang="ru-RU" smtClean="0">
                <a:uFillTx/>
              </a:rPr>
              <a:t>Образец текста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Объект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174875"/>
            <a:ext cx="4040188" cy="39512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Текст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1535113"/>
            <a:ext cx="4041775" cy="63976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indent="0" marL="0">
              <a:buNone/>
              <a:defRPr b="1" sz="2400">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lang="ru-RU" smtClean="0">
                <a:uFillTx/>
              </a:rPr>
              <a:t>Образец текста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Объект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2174875"/>
            <a:ext cx="4041775" cy="39512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Дата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Нижний колонтитул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Номер слайда 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Only">
  <p:cSld name="Только заголовок">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Дат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Нижний колонтитул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омер слайда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blank">
  <p:cSld name="Пустой слайд">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Дата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ижний колонтитул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Номер слайд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Tx">
  <p:cSld name="Объект с подписью">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3050"/>
            <a:ext cx="3008313" cy="116205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lgn="l">
              <a:defRPr b="1" sz="2000">
                <a:uFillTx/>
              </a:defRPr>
            </a:lvl1p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Объек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5050" y="273050"/>
            <a:ext cx="5111750" cy="585311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Текст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435100"/>
            <a:ext cx="3008313" cy="46910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lang="ru-RU" smtClean="0">
                <a:uFillTx/>
              </a:rPr>
              <a:t>Образец текста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Дата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ижний колонтитул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Номер слайда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picTx">
  <p:cSld name="Рисунок с подписью">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4800600"/>
            <a:ext cx="5486400" cy="5667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lgn="l">
              <a:defRPr b="1" sz="2000">
                <a:uFillTx/>
              </a:defRPr>
            </a:lvl1p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Рисунок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612775"/>
            <a:ext cx="5486400" cy="4114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3200">
                <a:uFillTx/>
              </a:defRPr>
            </a:lvl1pPr>
            <a:lvl2pPr indent="0" marL="457200">
              <a:buNone/>
              <a:defRPr sz="2800">
                <a:uFillTx/>
              </a:defRPr>
            </a:lvl2pPr>
            <a:lvl3pPr indent="0" marL="914400">
              <a:buNone/>
              <a:defRPr sz="2400">
                <a:uFillTx/>
              </a:defRPr>
            </a:lvl3pPr>
            <a:lvl4pPr indent="0" marL="1371600">
              <a:buNone/>
              <a:defRPr sz="2000">
                <a:uFillTx/>
              </a:defRPr>
            </a:lvl4pPr>
            <a:lvl5pPr indent="0" marL="1828800">
              <a:buNone/>
              <a:defRPr sz="2000">
                <a:uFillTx/>
              </a:defRPr>
            </a:lvl5pPr>
            <a:lvl6pPr indent="0" marL="2286000">
              <a:buNone/>
              <a:defRPr sz="2000">
                <a:uFillTx/>
              </a:defRPr>
            </a:lvl6pPr>
            <a:lvl7pPr indent="0" marL="2743200">
              <a:buNone/>
              <a:defRPr sz="2000">
                <a:uFillTx/>
              </a:defRPr>
            </a:lvl7pPr>
            <a:lvl8pPr indent="0" marL="3200400">
              <a:buNone/>
              <a:defRPr sz="2000">
                <a:uFillTx/>
              </a:defRPr>
            </a:lvl8pPr>
            <a:lvl9pPr indent="0" marL="3657600">
              <a:buNone/>
              <a:defRPr sz="2000">
                <a:uFillTx/>
              </a:defRPr>
            </a:lvl9p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Текст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5367338"/>
            <a:ext cx="5486400" cy="80486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lang="ru-RU" smtClean="0">
                <a:uFillTx/>
              </a:rPr>
              <a:t>Образец текста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Дата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ижний колонтитул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Номер слайда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1E40DCE0-A921-475C-9971-DBA3D253963F}" type="slidenum">
              <a:rPr lang="ru-RU" smtClean="0">
                <a:uFillTx/>
              </a:rPr>
              <a:pPr/>
              <a:t>‹#›</a:t>
            </a:fld>
            <a:endParaRPr lang="ru-RU">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slideLayouts/slideLayout12.xml" Type="http://schemas.openxmlformats.org/officeDocument/2006/relationships/slideLayout"></Relationship><Relationship Id="rId13"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x="1001">
        <a:schemeClr val="bg1"/>
      </p:bgRef>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normAutofit/>
          </a:bodyPr>
          <a:lstStyle/>
          <a:p>
            <a:r>
              <a:rPr lang="ru-RU" smtClean="0">
                <a:uFillTx/>
              </a:rPr>
              <a:t>Образец заголовка</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Текст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8229600" cy="4525963"/>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normAutofit/>
          </a:bodyPr>
          <a:lstStyle/>
          <a:p>
            <a:pPr lvl="0"/>
            <a:r>
              <a:rPr lang="ru-RU" smtClean="0">
                <a:uFillTx/>
              </a:rPr>
              <a:t>Образец текста</a:t>
            </a:r>
          </a:p>
          <a:p>
            <a:pPr lvl="1"/>
            <a:r>
              <a:rPr lang="ru-RU" smtClean="0">
                <a:uFillTx/>
              </a:rPr>
              <a:t>Второй уровень</a:t>
            </a:r>
          </a:p>
          <a:p>
            <a:pPr lvl="2"/>
            <a:r>
              <a:rPr lang="ru-RU" smtClean="0">
                <a:uFillTx/>
              </a:rPr>
              <a:t>Третий уровень</a:t>
            </a:r>
          </a:p>
          <a:p>
            <a:pPr lvl="3"/>
            <a:r>
              <a:rPr lang="ru-RU" smtClean="0">
                <a:uFillTx/>
              </a:rPr>
              <a:t>Четвертый уровень</a:t>
            </a:r>
          </a:p>
          <a:p>
            <a:pPr lvl="4"/>
            <a:r>
              <a:rPr lang="ru-RU" smtClean="0">
                <a:uFillTx/>
              </a:rPr>
              <a:t>Пятый уровень</a:t>
            </a:r>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Дата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l">
              <a:defRPr sz="1200">
                <a:solidFill>
                  <a:schemeClr val="tx1">
                    <a:tint val="75000"/>
                  </a:schemeClr>
                </a:solidFill>
                <a:uFillTx/>
              </a:defRPr>
            </a:lvl1pPr>
          </a:lstStyle>
          <a:p>
            <a:fld id="{9C65F2E8-9F45-454D-850C-E95D8994DBDC}" type="datetimeFigureOut">
              <a:rPr lang="ru-RU" smtClean="0">
                <a:uFillTx/>
              </a:rPr>
              <a:pPr/>
              <a:t>31.03.2020</a:t>
            </a:fld>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Нижний колонтитул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ctr">
              <a:defRPr sz="1200">
                <a:solidFill>
                  <a:schemeClr val="tx1">
                    <a:tint val="75000"/>
                  </a:schemeClr>
                </a:solidFill>
                <a:uFillTx/>
              </a:defRPr>
            </a:lvl1p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Номер слайда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r">
              <a:defRPr sz="1200">
                <a:solidFill>
                  <a:schemeClr val="tx1">
                    <a:tint val="75000"/>
                  </a:schemeClr>
                </a:solidFill>
                <a:uFillTx/>
              </a:defRPr>
            </a:lvl1pPr>
          </a:lstStyle>
          <a:p>
            <a:fld id="{1E40DCE0-A921-475C-9971-DBA3D253963F}" type="slidenum">
              <a:rPr lang="ru-RU" smtClean="0">
                <a:uFillTx/>
              </a:rPr>
              <a:pPr/>
              <a:t>‹#›</a:t>
            </a:fld>
            <a:endParaRPr lang="ru-RU">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 r:id="rId12" id="2147483672"/>
  </p:sldLayoutIdLst>
  <p:txStyles>
    <p:title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ctr" defTabSz="914400" eaLnBrk="1" hangingPunct="1" latinLnBrk="0" rtl="0">
        <a:spcBef>
          <a:spcPct val="0"/>
        </a:spcBef>
        <a:buNone/>
        <a:defRPr kern="1200" sz="4400">
          <a:solidFill>
            <a:schemeClr val="tx1"/>
          </a:solidFill>
          <a:uFillTx/>
          <a:latin typeface="+mj-lt"/>
          <a:ea typeface="+mj-ea"/>
          <a:cs typeface="+mj-cs"/>
        </a:defRPr>
      </a:lvl1pPr>
    </p:titleStyle>
    <p:body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914400" eaLnBrk="1" hangingPunct="1" indent="-342900" latinLnBrk="0" marL="342900" rtl="0">
        <a:spcBef>
          <a:spcPct val="20000"/>
        </a:spcBef>
        <a:buFont charset="0" pitchFamily="34" typeface="Arial"/>
        <a:buChar char="•"/>
        <a:defRPr kern="1200" sz="3200">
          <a:solidFill>
            <a:schemeClr val="tx1"/>
          </a:solidFill>
          <a:uFillTx/>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uFillTx/>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uFillTx/>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uFillTx/>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uFillTx/>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uFillTx/>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uFillTx/>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uFillTx/>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uFillTx/>
          <a:latin typeface="+mn-lt"/>
          <a:ea typeface="+mn-ea"/>
          <a:cs typeface="+mn-cs"/>
        </a:defRPr>
      </a:lvl9pPr>
    </p:bodyStyle>
    <p:other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defRPr lang="ru-RU">
          <a:uFillTx/>
        </a:defRPr>
      </a:defPPr>
      <a:lvl1pPr algn="l" defTabSz="914400" eaLnBrk="1" hangingPunct="1" latinLnBrk="0" marL="0" rtl="0">
        <a:defRPr kern="1200" sz="1800">
          <a:solidFill>
            <a:schemeClr val="tx1"/>
          </a:solidFill>
          <a:uFillTx/>
          <a:latin typeface="+mn-lt"/>
          <a:ea typeface="+mn-ea"/>
          <a:cs typeface="+mn-cs"/>
        </a:defRPr>
      </a:lvl1pPr>
      <a:lvl2pPr algn="l" defTabSz="914400" eaLnBrk="1" hangingPunct="1" latinLnBrk="0" marL="457200" rtl="0">
        <a:defRPr kern="1200" sz="1800">
          <a:solidFill>
            <a:schemeClr val="tx1"/>
          </a:solidFill>
          <a:uFillTx/>
          <a:latin typeface="+mn-lt"/>
          <a:ea typeface="+mn-ea"/>
          <a:cs typeface="+mn-cs"/>
        </a:defRPr>
      </a:lvl2pPr>
      <a:lvl3pPr algn="l" defTabSz="914400" eaLnBrk="1" hangingPunct="1" latinLnBrk="0" marL="914400" rtl="0">
        <a:defRPr kern="1200" sz="1800">
          <a:solidFill>
            <a:schemeClr val="tx1"/>
          </a:solidFill>
          <a:uFillTx/>
          <a:latin typeface="+mn-lt"/>
          <a:ea typeface="+mn-ea"/>
          <a:cs typeface="+mn-cs"/>
        </a:defRPr>
      </a:lvl3pPr>
      <a:lvl4pPr algn="l" defTabSz="914400" eaLnBrk="1" hangingPunct="1" latinLnBrk="0" marL="1371600" rtl="0">
        <a:defRPr kern="1200" sz="1800">
          <a:solidFill>
            <a:schemeClr val="tx1"/>
          </a:solidFill>
          <a:uFillTx/>
          <a:latin typeface="+mn-lt"/>
          <a:ea typeface="+mn-ea"/>
          <a:cs typeface="+mn-cs"/>
        </a:defRPr>
      </a:lvl4pPr>
      <a:lvl5pPr algn="l" defTabSz="914400" eaLnBrk="1" hangingPunct="1" latinLnBrk="0" marL="1828800" rtl="0">
        <a:defRPr kern="1200" sz="1800">
          <a:solidFill>
            <a:schemeClr val="tx1"/>
          </a:solidFill>
          <a:uFillTx/>
          <a:latin typeface="+mn-lt"/>
          <a:ea typeface="+mn-ea"/>
          <a:cs typeface="+mn-cs"/>
        </a:defRPr>
      </a:lvl5pPr>
      <a:lvl6pPr algn="l" defTabSz="914400" eaLnBrk="1" hangingPunct="1" latinLnBrk="0" marL="2286000" rtl="0">
        <a:defRPr kern="1200" sz="1800">
          <a:solidFill>
            <a:schemeClr val="tx1"/>
          </a:solidFill>
          <a:uFillTx/>
          <a:latin typeface="+mn-lt"/>
          <a:ea typeface="+mn-ea"/>
          <a:cs typeface="+mn-cs"/>
        </a:defRPr>
      </a:lvl6pPr>
      <a:lvl7pPr algn="l" defTabSz="914400" eaLnBrk="1" hangingPunct="1" latinLnBrk="0" marL="2743200" rtl="0">
        <a:defRPr kern="1200" sz="1800">
          <a:solidFill>
            <a:schemeClr val="tx1"/>
          </a:solidFill>
          <a:uFillTx/>
          <a:latin typeface="+mn-lt"/>
          <a:ea typeface="+mn-ea"/>
          <a:cs typeface="+mn-cs"/>
        </a:defRPr>
      </a:lvl7pPr>
      <a:lvl8pPr algn="l" defTabSz="914400" eaLnBrk="1" hangingPunct="1" latinLnBrk="0" marL="3200400" rtl="0">
        <a:defRPr kern="1200" sz="1800">
          <a:solidFill>
            <a:schemeClr val="tx1"/>
          </a:solidFill>
          <a:uFillTx/>
          <a:latin typeface="+mn-lt"/>
          <a:ea typeface="+mn-ea"/>
          <a:cs typeface="+mn-cs"/>
        </a:defRPr>
      </a:lvl8pPr>
      <a:lvl9pPr algn="l" defTabSz="914400" eaLnBrk="1" hangingPunct="1" latinLnBrk="0" marL="3657600" rtl="0">
        <a:defRPr kern="1200" sz="1800">
          <a:solidFill>
            <a:schemeClr val="tx1"/>
          </a:solidFill>
          <a:uFillTx/>
          <a:latin typeface="+mn-lt"/>
          <a:ea typeface="+mn-ea"/>
          <a:cs typeface="+mn-cs"/>
        </a:defRPr>
      </a:lvl9pPr>
    </p:otherStyle>
  </p:txStyles>
</p:sldMaster>
</file>

<file path=ppt/slides/_rels/slide1.xml.rels><?xml version="1.0" standalone="yes" ?><Relationships xmlns="http://schemas.openxmlformats.org/package/2006/relationships"><Relationship Id="rId1" Target="../slideLayouts/slideLayout12.xml" Type="http://schemas.openxmlformats.org/officeDocument/2006/relationships/slideLayout"></Relationship><Relationship Id="rId2" Target="../media/image1.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10.jpeg"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11.pn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2.jpeg" Type="http://schemas.openxmlformats.org/officeDocument/2006/relationships/image"></Relationship></Relationships>
</file>

<file path=ppt/slides/_rels/slide13.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3.xml" Type="http://schemas.openxmlformats.org/officeDocument/2006/relationships/notesSlide"></Relationship><Relationship Id="rId3" Target="../media/image13.jpeg" Type="http://schemas.openxmlformats.org/officeDocument/2006/relationships/image"></Relationship></Relationships>
</file>

<file path=ppt/slides/_rels/slide14.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4.png" Type="http://schemas.openxmlformats.org/officeDocument/2006/relationships/image"></Relationship></Relationships>
</file>

<file path=ppt/slides/_rels/slide15.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5.pn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4.png" Type="http://schemas.openxmlformats.org/officeDocument/2006/relationships/image"></Relationship></Relationships>
</file>

<file path=ppt/slides/_rels/slide1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6.png" Type="http://schemas.openxmlformats.org/officeDocument/2006/relationships/image"></Relationship></Relationships>
</file>

<file path=ppt/slides/_rels/slide18.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4.xml" Type="http://schemas.openxmlformats.org/officeDocument/2006/relationships/notesSlide"></Relationship><Relationship Id="rId3" Target="../media/image17.jpeg" Type="http://schemas.openxmlformats.org/officeDocument/2006/relationships/image"></Relationship></Relationships>
</file>

<file path=ppt/slides/_rels/slide1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8.png"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2.png" Type="http://schemas.openxmlformats.org/officeDocument/2006/relationships/image"></Relationship></Relationships>
</file>

<file path=ppt/slides/_rels/slide20.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19.jpeg" Type="http://schemas.openxmlformats.org/officeDocument/2006/relationships/image"></Relationship></Relationships>
</file>

<file path=ppt/slides/_rels/slide21.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20.png" Type="http://schemas.openxmlformats.org/officeDocument/2006/relationships/image"></Relationship></Relationships>
</file>

<file path=ppt/slides/_rels/slide2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21.png" Type="http://schemas.openxmlformats.org/officeDocument/2006/relationships/image"></Relationship></Relationships>
</file>

<file path=ppt/slides/_rels/slide23.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22.jpeg" Type="http://schemas.openxmlformats.org/officeDocument/2006/relationships/image"></Relationship><Relationship Id="rId3" Target="https://www.google.kz/urlweb.northseattle.edulearnBIOLDigestive.htm&amp;bvm" TargetMode="External" Type="http://schemas.openxmlformats.org/officeDocument/2006/relationships/hyperlink"></Relationship></Relationships>
</file>

<file path=ppt/slides/_rels/slide24.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23.jpeg" Type="http://schemas.openxmlformats.org/officeDocument/2006/relationships/image"></Relationship></Relationships>
</file>

<file path=ppt/slides/_rels/slide2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5.xml" Type="http://schemas.openxmlformats.org/officeDocument/2006/relationships/notesSlide"></Relationship><Relationship Id="rId3" Target="../media/image24.jpeg" Type="http://schemas.openxmlformats.org/officeDocument/2006/relationships/image"></Relationship></Relationships>
</file>

<file path=ppt/slides/_rels/slide26.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25.jpeg" Type="http://schemas.openxmlformats.org/officeDocument/2006/relationships/image"></Relationship><Relationship Id="rId3" Target="../media/image26.jpeg" Type="http://schemas.openxmlformats.org/officeDocument/2006/relationships/image"></Relationship></Relationships>
</file>

<file path=ppt/slides/_rels/slide27.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27.jpeg" Type="http://schemas.openxmlformats.org/officeDocument/2006/relationships/image"></Relationship><Relationship Id="rId3" Target="http://www.slideshare.net/MichaelWalls1/section-3-chapter-17-liver-and-intestines" TargetMode="External" Type="http://schemas.openxmlformats.org/officeDocument/2006/relationships/hyperlink"></Relationship></Relationships>
</file>

<file path=ppt/slides/_rels/slide28.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28.png" Type="http://schemas.openxmlformats.org/officeDocument/2006/relationships/image"></Relationship></Relationships>
</file>

<file path=ppt/slides/_rels/slide2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29.jpe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png" Type="http://schemas.openxmlformats.org/officeDocument/2006/relationships/image"></Relationship></Relationships>
</file>

<file path=ppt/slides/_rels/slide30.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0.jpeg" Type="http://schemas.openxmlformats.org/officeDocument/2006/relationships/image"></Relationship></Relationships>
</file>

<file path=ppt/slides/_rels/slide31.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1.jpeg" Type="http://schemas.openxmlformats.org/officeDocument/2006/relationships/image"></Relationship></Relationships>
</file>

<file path=ppt/slides/_rels/slide3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2.jpeg" Type="http://schemas.openxmlformats.org/officeDocument/2006/relationships/image"></Relationship></Relationships>
</file>

<file path=ppt/slides/_rels/slide33.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3.jpeg" Type="http://schemas.openxmlformats.org/officeDocument/2006/relationships/image"></Relationship></Relationships>
</file>

<file path=ppt/slides/_rels/slide34.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4.jpeg" Type="http://schemas.openxmlformats.org/officeDocument/2006/relationships/image"></Relationship></Relationships>
</file>

<file path=ppt/slides/_rels/slide3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6.xml" Type="http://schemas.openxmlformats.org/officeDocument/2006/relationships/notesSlide"></Relationship><Relationship Id="rId3" Target="../media/image35.jpeg" Type="http://schemas.openxmlformats.org/officeDocument/2006/relationships/image"></Relationship></Relationships>
</file>

<file path=ppt/slides/_rels/slide36.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1.jpeg" Type="http://schemas.openxmlformats.org/officeDocument/2006/relationships/image"></Relationship></Relationships>
</file>

<file path=ppt/slides/_rels/slide3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6.jpeg" Type="http://schemas.openxmlformats.org/officeDocument/2006/relationships/image"></Relationship></Relationships>
</file>

<file path=ppt/slides/_rels/slide38.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7.png" Type="http://schemas.openxmlformats.org/officeDocument/2006/relationships/image"></Relationship></Relationships>
</file>

<file path=ppt/slides/_rels/slide3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8.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1.xml" Type="http://schemas.openxmlformats.org/officeDocument/2006/relationships/notesSlide"></Relationship><Relationship Id="rId3" Target="../media/image4.jpeg" Type="http://schemas.openxmlformats.org/officeDocument/2006/relationships/image"></Relationship></Relationships>
</file>

<file path=ppt/slides/_rels/slide40.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9.png" Type="http://schemas.openxmlformats.org/officeDocument/2006/relationships/image"></Relationship></Relationships>
</file>

<file path=ppt/slides/_rels/slide41.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7.xml" Type="http://schemas.openxmlformats.org/officeDocument/2006/relationships/notesSlide"></Relationship><Relationship Id="rId3" Target="../media/image40.jpeg" Type="http://schemas.openxmlformats.org/officeDocument/2006/relationships/image"></Relationship></Relationships>
</file>

<file path=ppt/slides/_rels/slide4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1.jpeg" Type="http://schemas.openxmlformats.org/officeDocument/2006/relationships/image"></Relationship></Relationships>
</file>

<file path=ppt/slides/_rels/slide43.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2.png" Type="http://schemas.openxmlformats.org/officeDocument/2006/relationships/image"></Relationship></Relationships>
</file>

<file path=ppt/slides/_rels/slide44.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3.png" Type="http://schemas.openxmlformats.org/officeDocument/2006/relationships/image"></Relationship></Relationships>
</file>

<file path=ppt/slides/_rels/slide45.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4.png" Type="http://schemas.openxmlformats.org/officeDocument/2006/relationships/image"></Relationship></Relationships>
</file>

<file path=ppt/slides/_rels/slide46.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45.jpeg" Type="http://schemas.openxmlformats.org/officeDocument/2006/relationships/image"></Relationship><Relationship Id="rId3" Target="../media/image46.jpeg" Type="http://schemas.openxmlformats.org/officeDocument/2006/relationships/image"></Relationship></Relationships>
</file>

<file path=ppt/slides/_rels/slide4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7.png" Type="http://schemas.openxmlformats.org/officeDocument/2006/relationships/image"></Relationship></Relationships>
</file>

<file path=ppt/slides/_rels/slide48.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8.png" Type="http://schemas.openxmlformats.org/officeDocument/2006/relationships/image"></Relationship></Relationships>
</file>

<file path=ppt/slides/_rels/slide4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9.pn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png" Type="http://schemas.openxmlformats.org/officeDocument/2006/relationships/image"></Relationship></Relationships>
</file>

<file path=ppt/slides/_rels/slide50.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0.png" Type="http://schemas.openxmlformats.org/officeDocument/2006/relationships/image"></Relationship></Relationships>
</file>

<file path=ppt/slides/_rels/slide51.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47.png" Type="http://schemas.openxmlformats.org/officeDocument/2006/relationships/image"></Relationship></Relationships>
</file>

<file path=ppt/slides/_rels/slide5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1.png" Type="http://schemas.openxmlformats.org/officeDocument/2006/relationships/image"></Relationship></Relationships>
</file>

<file path=ppt/slides/_rels/slide53.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2.png" Type="http://schemas.openxmlformats.org/officeDocument/2006/relationships/image"></Relationship></Relationships>
</file>

<file path=ppt/slides/_rels/slide54.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3.png" Type="http://schemas.openxmlformats.org/officeDocument/2006/relationships/image"></Relationship></Relationships>
</file>

<file path=ppt/slides/_rels/slide5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8.xml" Type="http://schemas.openxmlformats.org/officeDocument/2006/relationships/notesSlide"></Relationship><Relationship Id="rId3" Target="../media/image54.jpeg" Type="http://schemas.openxmlformats.org/officeDocument/2006/relationships/image"></Relationship></Relationships>
</file>

<file path=ppt/slides/_rels/slide56.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5.jpeg" Type="http://schemas.openxmlformats.org/officeDocument/2006/relationships/image"></Relationship></Relationships>
</file>

<file path=ppt/slides/_rels/slide5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6.jpeg" Type="http://schemas.openxmlformats.org/officeDocument/2006/relationships/image"></Relationship></Relationships>
</file>

<file path=ppt/slides/_rels/slide58.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7.png" Type="http://schemas.openxmlformats.org/officeDocument/2006/relationships/image"></Relationship></Relationships>
</file>

<file path=ppt/slides/_rels/slide5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8.png" Type="http://schemas.openxmlformats.org/officeDocument/2006/relationships/image"></Relationship></Relationships>
</file>

<file path=ppt/slides/_rels/slide6.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2.xml" Type="http://schemas.openxmlformats.org/officeDocument/2006/relationships/notesSlide"></Relationship><Relationship Id="rId3" Target="../media/image6.jpeg" Type="http://schemas.openxmlformats.org/officeDocument/2006/relationships/image"></Relationship></Relationships>
</file>

<file path=ppt/slides/_rels/slide60.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59.png" Type="http://schemas.openxmlformats.org/officeDocument/2006/relationships/image"></Relationship></Relationships>
</file>

<file path=ppt/slides/_rels/slide61.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0.png" Type="http://schemas.openxmlformats.org/officeDocument/2006/relationships/image"></Relationship></Relationships>
</file>

<file path=ppt/slides/_rels/slide62.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1.png" Type="http://schemas.openxmlformats.org/officeDocument/2006/relationships/image"></Relationship></Relationships>
</file>

<file path=ppt/slides/_rels/slide63.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2.png" Type="http://schemas.openxmlformats.org/officeDocument/2006/relationships/image"></Relationship></Relationships>
</file>

<file path=ppt/slides/_rels/slide64.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3.png" Type="http://schemas.openxmlformats.org/officeDocument/2006/relationships/image"></Relationship></Relationships>
</file>

<file path=ppt/slides/_rels/slide65.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4.jpeg" Type="http://schemas.openxmlformats.org/officeDocument/2006/relationships/image"></Relationship></Relationships>
</file>

<file path=ppt/slides/_rels/slide66.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5.png" Type="http://schemas.openxmlformats.org/officeDocument/2006/relationships/image"></Relationship></Relationships>
</file>

<file path=ppt/slides/_rels/slide6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6.png" Type="http://schemas.openxmlformats.org/officeDocument/2006/relationships/image"></Relationship></Relationships>
</file>

<file path=ppt/slides/_rels/slide68.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67.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3.png" Type="http://schemas.openxmlformats.org/officeDocument/2006/relationships/image"></Relationship></Relationships>
</file>

<file path=ppt/slides/_rels/slide8.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7.jpeg" Type="http://schemas.openxmlformats.org/officeDocument/2006/relationships/image"></Relationship><Relationship Id="rId3" Target="../media/image8.png"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7.xml" Type="http://schemas.openxmlformats.org/officeDocument/2006/relationships/slideLayout"></Relationship><Relationship Id="rId2" Target="../media/image8.png" Type="http://schemas.openxmlformats.org/officeDocument/2006/relationships/image"></Relationship><Relationship Id="rId3" Target="../media/image9.jpe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 name="Group"/>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9259" y="10927"/>
            <a:ext cx="2343613" cy="6836138"/>
            <a:chOff x="0" y="0"/>
            <a:chExt cx="2343611" cy="6836137"/>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
              <a:ext cx="2343607" cy="6836138"/>
            </a:xfrm>
            <a:prstGeom prst="rect">
              <a:avLst/>
            </a:prstGeom>
            <a:solidFill>
              <a:srgbClr val="1F497D"/>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b="1" sz="1800">
                  <a:solidFill>
                    <a:srgbClr val="FFFFFF"/>
                  </a:solidFill>
                  <a:uFillTx/>
                  <a:latin typeface="Georgia"/>
                  <a:ea typeface="Georgia"/>
                  <a:cs typeface="Georgia"/>
                  <a:sym typeface="Georgia"/>
                </a:defRPr>
              </a:pP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 name="Al-Farabi Kazakh National Universit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2716996"/>
              <a:ext cx="2343613" cy="1402149"/>
            </a:xfrm>
            <a:prstGeom prst="rect">
              <a:avLst/>
            </a:prstGeom>
            <a:no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34324" lIns="34324" numCol="1" rIns="34324" tIns="34324" wrap="square">
              <a:spAutoFit/>
            </a:bodyPr>
            <a:lstStyle/>
            <a:p>
              <a:pPr algn="ctr">
                <a:defRPr b="1" sz="1800">
                  <a:solidFill>
                    <a:srgbClr val="FFFFFF"/>
                  </a:solidFill>
                  <a:uFillTx/>
                  <a:latin typeface="Georgia"/>
                  <a:ea typeface="Georgia"/>
                  <a:cs typeface="Georgia"/>
                  <a:sym typeface="Georgia"/>
                </a:defRPr>
              </a:pPr>
              <a:r>
                <a:rPr>
                  <a:uFillTx/>
                </a:rPr>
                <a:t>Al-Farabi Kazakh National University</a:t>
              </a:r>
            </a:p>
            <a:p>
              <a:pPr algn="ctr">
                <a:defRPr b="1" sz="1800">
                  <a:solidFill>
                    <a:srgbClr val="FFFFFF"/>
                  </a:solidFill>
                  <a:uFillTx/>
                  <a:latin typeface="Georgia"/>
                  <a:ea typeface="Georgia"/>
                  <a:cs typeface="Georgia"/>
                  <a:sym typeface="Georgia"/>
                </a:defRPr>
              </a:pPr>
              <a:r>
                <a:rPr>
                  <a:uFillTx/>
                </a:rPr>
                <a:t>Higher School of Medicine</a:t>
              </a: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 name="Lin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 y="2456435"/>
            <a:ext cx="9153547" cy="1"/>
          </a:xfrm>
          <a:prstGeom prst="line">
            <a:avLst/>
          </a:prstGeom>
          <a:ln w="3175">
            <a:solidFill>
              <a:srgbClr val="B7B7B7">
                <a:alpha val="50000"/>
              </a:srgbClr>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18" lIns="45718" rIns="45718" tIns="45718"/>
          <a:lstStyle/>
          <a:p>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 name="The Muscular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00267" y="729089"/>
            <a:ext cx="4074722" cy="1354217"/>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0" lIns="0" rIns="0" tIns="0">
            <a:spAutoFit/>
          </a:bodyPr>
          <a:lstStyle>
            <a:lvl1pPr algn="ctr">
              <a:defRPr sz="4400">
                <a:solidFill>
                  <a:srgbClr val="002060"/>
                </a:solidFill>
                <a:uFillTx/>
                <a:latin typeface="Georgia"/>
                <a:ea typeface="Georgia"/>
                <a:cs typeface="Georgia"/>
                <a:sym typeface="Georgia"/>
              </a:defRPr>
            </a:lvl1pPr>
          </a:lstStyle>
          <a:p>
            <a:r>
              <a:rPr dirty="0" lang="en-US">
                <a:uFillTx/>
              </a:rPr>
              <a:t>DIGESTIVE</a:t>
            </a:r>
          </a:p>
          <a:p>
            <a:r>
              <a:rPr dirty="0" lang="en-US">
                <a:uFillTx/>
              </a:rPr>
              <a:t>SYSTEM</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image1.png" id="48" name="image1.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3102" y="1215423"/>
            <a:ext cx="1227553" cy="1069889"/>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timing>
    <p:tnLst>
      <p:par>
        <p:cTn dur="indefinite" fill="hold" id="1" nodeType="tmRoot" restart="never">
          <p:childTnLst>
            <p:seq concurrent="1" nextAc="seek" prevAc="none">
              <p:cTn dur="indefinite" fill="hold"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2" presetSubtype="1">
                                  <p:stCondLst>
                                    <p:cond delay="0"/>
                                  </p:stCondLst>
                                  <p:iterate>
                                    <p:tmAbs val="0"/>
                                  </p:iterate>
                                  <p:childTnLst>
                                    <p:set>
                                      <p:cBhvr>
                                        <p:cTn fill="hold" id="6"/>
                                        <p:tgtEl>
                                          <p:spTgt spid="45"/>
                                        </p:tgtEl>
                                        <p:attrNameLst>
                                          <p:attrName>style.visibility</p:attrName>
                                        </p:attrNameLst>
                                      </p:cBhvr>
                                      <p:to>
                                        <p:strVal val="visible"/>
                                      </p:to>
                                    </p:set>
                                    <p:animEffect filter="wipe(up)" transition="in">
                                      <p:cBhvr>
                                        <p:cTn dur="500" id="7"/>
                                        <p:tgtEl>
                                          <p:spTgt spid="45"/>
                                        </p:tgtEl>
                                      </p:cBhvr>
                                    </p:animEffect>
                                  </p:childTnLst>
                                </p:cTn>
                              </p:par>
                            </p:childTnLst>
                          </p:cTn>
                        </p:par>
                        <p:par>
                          <p:cTn fill="hold" id="8">
                            <p:stCondLst>
                              <p:cond delay="500"/>
                            </p:stCondLst>
                            <p:childTnLst>
                              <p:par>
                                <p:cTn fill="hold" grpId="0" id="9" nodeType="afterEffect" presetClass="entr" presetID="9">
                                  <p:stCondLst>
                                    <p:cond delay="0"/>
                                  </p:stCondLst>
                                  <p:iterate>
                                    <p:tmAbs val="0"/>
                                  </p:iterate>
                                  <p:childTnLst>
                                    <p:set>
                                      <p:cBhvr>
                                        <p:cTn fill="hold" id="10"/>
                                        <p:tgtEl>
                                          <p:spTgt spid="47"/>
                                        </p:tgtEl>
                                        <p:attrNameLst>
                                          <p:attrName>style.visibility</p:attrName>
                                        </p:attrNameLst>
                                      </p:cBhvr>
                                      <p:to>
                                        <p:strVal val="visible"/>
                                      </p:to>
                                    </p:set>
                                    <p:animEffect filter="dissolve" transition="in">
                                      <p:cBhvr>
                                        <p:cTn dur="300" id="11"/>
                                        <p:tgtEl>
                                          <p:spTgt spid="4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0" animBg="1" grpId="0" spid="45"/>
      <p:bldP advAuto="0" animBg="1" grpId="0" spid="47"/>
    </p:bldLst>
  </p:timing>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10</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ww.likar.info/pictures/wiki/447.jpg" id="4" name="Рисунок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85728"/>
            <a:ext cx="8715436" cy="6357982"/>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11</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14290"/>
            <a:ext cx="8715436" cy="642942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encyclopedia.lubopitko-bg.com/images/Anatomy-and-histology-of-the-stomach.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58"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152400"/>
            <a:ext cx="3810000" cy="685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buFontTx/>
              <a:buNone/>
            </a:pPr>
            <a:r>
              <a:rPr lang="en-US">
                <a:uFillTx/>
              </a:rPr>
              <a:t>Stomach</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59"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05400" y="990600"/>
            <a:ext cx="3657600" cy="59436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a:t>
            </a:r>
            <a:r>
              <a:rPr b="1" lang="en-US" sz="1100">
                <a:solidFill>
                  <a:srgbClr val="000000"/>
                </a:solidFill>
                <a:uFillTx/>
              </a:rPr>
              <a:t>stomach,</a:t>
            </a:r>
            <a:r>
              <a:rPr lang="en-US" sz="1100">
                <a:solidFill>
                  <a:srgbClr val="000000"/>
                </a:solidFill>
                <a:uFillTx/>
              </a:rPr>
              <a:t> the most dilated region of the alimentary canal, is a sac-like structure that in the average adult can accommodate approximately 1500 ml of food and gastric juices at maximal distention. The bolus passes through the gastroesophageal junction into the stomach, where it is processed into a viscous fluid known as </a:t>
            </a:r>
            <a:r>
              <a:rPr b="1" lang="en-US" sz="1100">
                <a:solidFill>
                  <a:srgbClr val="000000"/>
                </a:solidFill>
                <a:uFillTx/>
              </a:rPr>
              <a:t>chyme.</a:t>
            </a:r>
            <a:r>
              <a:rPr lang="en-US" sz="1100">
                <a:solidFill>
                  <a:srgbClr val="000000"/>
                </a:solidFill>
                <a:uFillTx/>
              </a:rPr>
              <a:t> Intermittently, the stomach empties small aliquots of its contents through the </a:t>
            </a:r>
            <a:r>
              <a:rPr b="1" lang="en-US" sz="1100">
                <a:solidFill>
                  <a:srgbClr val="000000"/>
                </a:solidFill>
                <a:uFillTx/>
              </a:rPr>
              <a:t>pyloric valve</a:t>
            </a:r>
            <a:r>
              <a:rPr lang="en-US" sz="1100">
                <a:solidFill>
                  <a:srgbClr val="000000"/>
                </a:solidFill>
                <a:uFillTx/>
              </a:rPr>
              <a:t> into the duodenum. The stomach liquefies the food, continuing its digestion via the production of hydrochloric acid and the enzymes </a:t>
            </a:r>
            <a:r>
              <a:rPr b="1" lang="en-US" sz="1100">
                <a:solidFill>
                  <a:srgbClr val="000000"/>
                </a:solidFill>
                <a:uFillTx/>
              </a:rPr>
              <a:t>pepsin,</a:t>
            </a:r>
            <a:r>
              <a:rPr lang="en-US" sz="1100">
                <a:solidFill>
                  <a:srgbClr val="000000"/>
                </a:solidFill>
                <a:uFillTx/>
              </a:rPr>
              <a:t> </a:t>
            </a:r>
            <a:r>
              <a:rPr b="1" lang="en-US" sz="1100">
                <a:solidFill>
                  <a:srgbClr val="000000"/>
                </a:solidFill>
                <a:uFillTx/>
              </a:rPr>
              <a:t>rennin,</a:t>
            </a:r>
            <a:r>
              <a:rPr lang="en-US" sz="1100">
                <a:solidFill>
                  <a:srgbClr val="000000"/>
                </a:solidFill>
                <a:uFillTx/>
              </a:rPr>
              <a:t> and </a:t>
            </a:r>
            <a:r>
              <a:rPr b="1" lang="en-US" sz="1100">
                <a:solidFill>
                  <a:srgbClr val="000000"/>
                </a:solidFill>
                <a:uFillTx/>
              </a:rPr>
              <a:t>gastric lipase</a:t>
            </a:r>
            <a:r>
              <a:rPr lang="en-US" sz="1100">
                <a:solidFill>
                  <a:srgbClr val="000000"/>
                </a:solidFill>
                <a:uFillTx/>
              </a:rPr>
              <a:t> and via production of paracrine hormones.</a:t>
            </a:r>
          </a:p>
          <a:p>
            <a:pPr indent="0" marL="0">
              <a:spcBef>
                <a:spcPts val="600"/>
              </a:spcBef>
              <a:buFontTx/>
              <a:buNone/>
            </a:pPr>
            <a:r>
              <a:rPr lang="en-US" sz="1100">
                <a:solidFill>
                  <a:srgbClr val="000000"/>
                </a:solidFill>
                <a:uFillTx/>
              </a:rPr>
              <a:t>The lumen of the fundic stomach is lined by a simple columnar epithelium composed of </a:t>
            </a:r>
            <a:r>
              <a:rPr b="1" lang="en-US" sz="1100">
                <a:solidFill>
                  <a:srgbClr val="000000"/>
                </a:solidFill>
                <a:uFillTx/>
              </a:rPr>
              <a:t>surface-lining cells,</a:t>
            </a:r>
            <a:r>
              <a:rPr lang="en-US" sz="1100">
                <a:solidFill>
                  <a:srgbClr val="000000"/>
                </a:solidFill>
                <a:uFillTx/>
              </a:rPr>
              <a:t> which manufacture a thick mucus layer, known as </a:t>
            </a:r>
            <a:r>
              <a:rPr b="1" lang="en-US" sz="1100">
                <a:solidFill>
                  <a:srgbClr val="000000"/>
                </a:solidFill>
                <a:uFillTx/>
              </a:rPr>
              <a:t>visible mucus</a:t>
            </a:r>
            <a:r>
              <a:rPr lang="en-US" sz="1100">
                <a:solidFill>
                  <a:srgbClr val="000000"/>
                </a:solidFill>
                <a:uFillTx/>
              </a:rPr>
              <a:t>. Surface-lining cells continue into the gastric pits, forming their epithelial lining. </a:t>
            </a:r>
          </a:p>
          <a:p>
            <a:pPr indent="0" marL="0">
              <a:spcBef>
                <a:spcPts val="600"/>
              </a:spcBef>
              <a:buFontTx/>
              <a:buNone/>
            </a:pPr>
            <a:r>
              <a:rPr lang="en-US" sz="1100">
                <a:solidFill>
                  <a:srgbClr val="000000"/>
                </a:solidFill>
                <a:uFillTx/>
              </a:rPr>
              <a:t>Much of the lamina propria is occupied by the 15 million closely packed gastric glands, known as </a:t>
            </a:r>
            <a:r>
              <a:rPr b="1" lang="en-US" sz="1100">
                <a:solidFill>
                  <a:srgbClr val="000000"/>
                </a:solidFill>
                <a:uFillTx/>
              </a:rPr>
              <a:t>fundic (oxyntic) glands</a:t>
            </a:r>
            <a:r>
              <a:rPr lang="en-US" sz="1100">
                <a:solidFill>
                  <a:srgbClr val="000000"/>
                </a:solidFill>
                <a:uFillTx/>
              </a:rPr>
              <a:t> in the fundic region. Each </a:t>
            </a:r>
            <a:r>
              <a:rPr b="1" lang="en-US" sz="1100">
                <a:solidFill>
                  <a:srgbClr val="000000"/>
                </a:solidFill>
                <a:uFillTx/>
              </a:rPr>
              <a:t>fundic gland</a:t>
            </a:r>
            <a:r>
              <a:rPr lang="en-US" sz="1100">
                <a:solidFill>
                  <a:srgbClr val="000000"/>
                </a:solidFill>
                <a:uFillTx/>
              </a:rPr>
              <a:t> extends from the muscularis mucosae to the base of the gastric pit and is lined composed of a simple columnar epithelium consisting of of six cell types: surface lining cells, </a:t>
            </a:r>
            <a:r>
              <a:rPr b="1" lang="en-US" sz="1100">
                <a:solidFill>
                  <a:srgbClr val="000000"/>
                </a:solidFill>
                <a:uFillTx/>
              </a:rPr>
              <a:t>parietal</a:t>
            </a:r>
            <a:r>
              <a:rPr lang="en-US" sz="1100">
                <a:solidFill>
                  <a:srgbClr val="000000"/>
                </a:solidFill>
                <a:uFillTx/>
              </a:rPr>
              <a:t> (oxyntic) cells, </a:t>
            </a:r>
            <a:r>
              <a:rPr b="1" lang="en-US" sz="1100">
                <a:solidFill>
                  <a:srgbClr val="000000"/>
                </a:solidFill>
                <a:uFillTx/>
              </a:rPr>
              <a:t>regenerative</a:t>
            </a:r>
            <a:r>
              <a:rPr lang="en-US" sz="1100">
                <a:solidFill>
                  <a:srgbClr val="000000"/>
                </a:solidFill>
                <a:uFillTx/>
              </a:rPr>
              <a:t> (stem) cells, </a:t>
            </a:r>
            <a:r>
              <a:rPr b="1" lang="en-US" sz="1100">
                <a:solidFill>
                  <a:srgbClr val="000000"/>
                </a:solidFill>
                <a:uFillTx/>
              </a:rPr>
              <a:t>mucous neck</a:t>
            </a:r>
            <a:r>
              <a:rPr lang="en-US" sz="1100">
                <a:solidFill>
                  <a:srgbClr val="000000"/>
                </a:solidFill>
                <a:uFillTx/>
              </a:rPr>
              <a:t> cells, </a:t>
            </a:r>
            <a:r>
              <a:rPr b="1" lang="en-US" sz="1100">
                <a:solidFill>
                  <a:srgbClr val="000000"/>
                </a:solidFill>
                <a:uFillTx/>
              </a:rPr>
              <a:t>chief </a:t>
            </a:r>
            <a:r>
              <a:rPr lang="en-US" sz="1100">
                <a:solidFill>
                  <a:srgbClr val="000000"/>
                </a:solidFill>
                <a:uFillTx/>
              </a:rPr>
              <a:t>(zymogenic) cells, and </a:t>
            </a:r>
            <a:r>
              <a:rPr b="1" lang="en-US" sz="1100">
                <a:solidFill>
                  <a:srgbClr val="000000"/>
                </a:solidFill>
                <a:uFillTx/>
              </a:rPr>
              <a:t>diffuse neuroendocrine system </a:t>
            </a:r>
            <a:r>
              <a:rPr lang="en-US" sz="1100">
                <a:solidFill>
                  <a:srgbClr val="000000"/>
                </a:solidFill>
                <a:uFillTx/>
              </a:rPr>
              <a:t>(DNES)</a:t>
            </a:r>
            <a:r>
              <a:rPr b="1" lang="en-US" sz="1100">
                <a:solidFill>
                  <a:srgbClr val="000000"/>
                </a:solidFill>
                <a:uFillTx/>
              </a:rPr>
              <a:t> cells.</a:t>
            </a:r>
            <a:endParaRPr b="1" lang="en-US" sz="900">
              <a:solidFill>
                <a:srgbClr val="000000"/>
              </a:solidFill>
              <a:uFillTx/>
            </a:endParaRPr>
          </a:p>
          <a:p>
            <a:pPr indent="0" marL="0">
              <a:lnSpc>
                <a:spcPct val="90000"/>
              </a:lnSpc>
              <a:spcBef>
                <a:spcPts val="600"/>
              </a:spcBef>
              <a:buFontTx/>
              <a:buNone/>
            </a:pPr>
            <a:r>
              <a:rPr i="1" lang="en-US" sz="900">
                <a:solidFill>
                  <a:srgbClr val="000000"/>
                </a:solidFill>
                <a:uFillTx/>
              </a:rPr>
              <a:t>For more information see General Plan of the Digestive Tract in Chapter 17 of Gartner and Hiatt: Color Textbook of Histology, 3rd ed. Philadelphia, W.B. Saunders, 2007.</a:t>
            </a:r>
            <a:endParaRPr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3" id="19461"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28600" y="1066800"/>
            <a:ext cx="4648200" cy="4073525"/>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62"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04800" y="5257800"/>
            <a:ext cx="4572000" cy="501650"/>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17–3  </a:t>
            </a:r>
            <a:r>
              <a:rPr lang="en-US" sz="900">
                <a:uFillTx/>
              </a:rPr>
              <a:t>Cellular composition of the fundic stomach and fundic gland. The fundic glands open into the bottom of the gastric pits, and each gland is subdivided into an isthmus, a neck, and a base.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7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4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506"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152400"/>
            <a:ext cx="3810000" cy="685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buFontTx/>
              <a:buNone/>
            </a:pPr>
            <a:r>
              <a:rPr lang="en-US">
                <a:uFillTx/>
              </a:rPr>
              <a:t>Parietal Cells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507"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4038600"/>
            <a:ext cx="8686800" cy="28956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b="1" lang="en-US" sz="1100">
                <a:solidFill>
                  <a:srgbClr val="000000"/>
                </a:solidFill>
                <a:uFillTx/>
              </a:rPr>
              <a:t>Parietal cells</a:t>
            </a:r>
            <a:r>
              <a:rPr lang="en-US" sz="1100">
                <a:solidFill>
                  <a:srgbClr val="000000"/>
                </a:solidFill>
                <a:uFillTx/>
              </a:rPr>
              <a:t> have receptors for gastrin, histamine, and acetylcholine. Binding of these signaling molecules causes the cells to make and release HCl into the intracellular canaliculus. </a:t>
            </a:r>
          </a:p>
          <a:p>
            <a:pPr indent="0" marL="0">
              <a:spcBef>
                <a:spcPts val="600"/>
              </a:spcBef>
              <a:buFontTx/>
              <a:buNone/>
            </a:pPr>
            <a:r>
              <a:rPr b="1" lang="en-US" sz="1100">
                <a:solidFill>
                  <a:srgbClr val="000000"/>
                </a:solidFill>
                <a:uFillTx/>
              </a:rPr>
              <a:t>Carbonic anhydrase</a:t>
            </a:r>
            <a:r>
              <a:rPr lang="en-US" sz="1100">
                <a:solidFill>
                  <a:srgbClr val="000000"/>
                </a:solidFill>
                <a:uFillTx/>
              </a:rPr>
              <a:t> facilitates the formation of H</a:t>
            </a:r>
            <a:r>
              <a:rPr baseline="-30000" lang="en-US" sz="1100">
                <a:solidFill>
                  <a:srgbClr val="000000"/>
                </a:solidFill>
                <a:uFillTx/>
              </a:rPr>
              <a:t>2</a:t>
            </a:r>
            <a:r>
              <a:rPr lang="en-US" sz="1100">
                <a:solidFill>
                  <a:srgbClr val="000000"/>
                </a:solidFill>
                <a:uFillTx/>
              </a:rPr>
              <a:t>CO</a:t>
            </a:r>
            <a:r>
              <a:rPr baseline="-30000" lang="en-US" sz="1100">
                <a:solidFill>
                  <a:srgbClr val="000000"/>
                </a:solidFill>
                <a:uFillTx/>
              </a:rPr>
              <a:t>3</a:t>
            </a:r>
            <a:r>
              <a:rPr lang="en-US" sz="1100">
                <a:solidFill>
                  <a:srgbClr val="000000"/>
                </a:solidFill>
                <a:uFillTx/>
              </a:rPr>
              <a:t> (from water and carbon dioxide), which dissociates into H</a:t>
            </a:r>
            <a:r>
              <a:rPr baseline="30000" lang="en-US" sz="1100">
                <a:solidFill>
                  <a:srgbClr val="000000"/>
                </a:solidFill>
                <a:uFillTx/>
              </a:rPr>
              <a:t>+</a:t>
            </a:r>
            <a:r>
              <a:rPr lang="en-US" sz="1100">
                <a:solidFill>
                  <a:srgbClr val="000000"/>
                </a:solidFill>
                <a:uFillTx/>
              </a:rPr>
              <a:t> and HCO</a:t>
            </a:r>
            <a:r>
              <a:rPr baseline="-30000" lang="en-US" sz="1100">
                <a:solidFill>
                  <a:srgbClr val="000000"/>
                </a:solidFill>
                <a:uFillTx/>
              </a:rPr>
              <a:t>3</a:t>
            </a:r>
            <a:r>
              <a:rPr baseline="30000" lang="en-US" sz="1100">
                <a:solidFill>
                  <a:srgbClr val="000000"/>
                </a:solidFill>
                <a:uFillTx/>
              </a:rPr>
              <a:t>–</a:t>
            </a:r>
            <a:r>
              <a:rPr lang="en-US" sz="1100">
                <a:solidFill>
                  <a:srgbClr val="000000"/>
                </a:solidFill>
                <a:uFillTx/>
              </a:rPr>
              <a:t> within the cytoplasm.</a:t>
            </a:r>
          </a:p>
          <a:p>
            <a:pPr indent="0" marL="0">
              <a:spcBef>
                <a:spcPts val="600"/>
              </a:spcBef>
              <a:buFontTx/>
              <a:buNone/>
            </a:pPr>
            <a:r>
              <a:rPr lang="en-US" sz="1100">
                <a:solidFill>
                  <a:srgbClr val="000000"/>
                </a:solidFill>
                <a:uFillTx/>
              </a:rPr>
              <a:t>An H</a:t>
            </a:r>
            <a:r>
              <a:rPr baseline="30000" lang="en-US" sz="1100">
                <a:solidFill>
                  <a:srgbClr val="000000"/>
                </a:solidFill>
                <a:uFillTx/>
              </a:rPr>
              <a:t>+</a:t>
            </a:r>
            <a:r>
              <a:rPr lang="en-US" sz="1100">
                <a:solidFill>
                  <a:srgbClr val="000000"/>
                </a:solidFill>
                <a:uFillTx/>
              </a:rPr>
              <a:t>, K</a:t>
            </a:r>
            <a:r>
              <a:rPr baseline="30000" lang="en-US" sz="1100">
                <a:solidFill>
                  <a:srgbClr val="000000"/>
                </a:solidFill>
                <a:uFillTx/>
              </a:rPr>
              <a:t>+</a:t>
            </a:r>
            <a:r>
              <a:rPr lang="en-US" sz="1100">
                <a:solidFill>
                  <a:srgbClr val="000000"/>
                </a:solidFill>
                <a:uFillTx/>
              </a:rPr>
              <a:t>-ATPase, using ATP, pumps intracellular H</a:t>
            </a:r>
            <a:r>
              <a:rPr baseline="30000" lang="en-US" sz="1100">
                <a:solidFill>
                  <a:srgbClr val="000000"/>
                </a:solidFill>
                <a:uFillTx/>
              </a:rPr>
              <a:t>+</a:t>
            </a:r>
            <a:r>
              <a:rPr lang="en-US" sz="1100">
                <a:solidFill>
                  <a:srgbClr val="000000"/>
                </a:solidFill>
                <a:uFillTx/>
              </a:rPr>
              <a:t> out of the cell into the intracellular canaliculi and transfers extracellular K</a:t>
            </a:r>
            <a:r>
              <a:rPr baseline="30000" lang="en-US" sz="1100">
                <a:solidFill>
                  <a:srgbClr val="000000"/>
                </a:solidFill>
                <a:uFillTx/>
              </a:rPr>
              <a:t>+</a:t>
            </a:r>
            <a:r>
              <a:rPr lang="en-US" sz="1100">
                <a:solidFill>
                  <a:srgbClr val="000000"/>
                </a:solidFill>
                <a:uFillTx/>
              </a:rPr>
              <a:t> into the cell.</a:t>
            </a:r>
          </a:p>
          <a:p>
            <a:pPr indent="0" marL="0">
              <a:spcBef>
                <a:spcPts val="600"/>
              </a:spcBef>
              <a:buFontTx/>
              <a:buNone/>
            </a:pPr>
            <a:r>
              <a:rPr lang="en-US" sz="1100">
                <a:solidFill>
                  <a:srgbClr val="000000"/>
                </a:solidFill>
                <a:uFillTx/>
              </a:rPr>
              <a:t>Carrier proteins pump K</a:t>
            </a:r>
            <a:r>
              <a:rPr baseline="30000" lang="en-US" sz="1100">
                <a:solidFill>
                  <a:srgbClr val="000000"/>
                </a:solidFill>
                <a:uFillTx/>
              </a:rPr>
              <a:t>+</a:t>
            </a:r>
            <a:r>
              <a:rPr lang="en-US" sz="1100">
                <a:solidFill>
                  <a:srgbClr val="000000"/>
                </a:solidFill>
                <a:uFillTx/>
              </a:rPr>
              <a:t> and Cl</a:t>
            </a:r>
            <a:r>
              <a:rPr baseline="30000" lang="en-US" sz="1100">
                <a:solidFill>
                  <a:srgbClr val="000000"/>
                </a:solidFill>
                <a:uFillTx/>
              </a:rPr>
              <a:t>–</a:t>
            </a:r>
            <a:r>
              <a:rPr lang="en-US" sz="1100">
                <a:solidFill>
                  <a:srgbClr val="000000"/>
                </a:solidFill>
                <a:uFillTx/>
              </a:rPr>
              <a:t> out of the cell. Thus </a:t>
            </a:r>
            <a:r>
              <a:rPr b="1" lang="en-US" sz="1100">
                <a:solidFill>
                  <a:srgbClr val="000000"/>
                </a:solidFill>
                <a:uFillTx/>
              </a:rPr>
              <a:t>Cl</a:t>
            </a:r>
            <a:r>
              <a:rPr baseline="30000" lang="en-US" sz="1100">
                <a:solidFill>
                  <a:srgbClr val="000000"/>
                </a:solidFill>
                <a:uFillTx/>
              </a:rPr>
              <a:t>–</a:t>
            </a:r>
            <a:r>
              <a:rPr lang="en-US" sz="1100">
                <a:solidFill>
                  <a:srgbClr val="000000"/>
                </a:solidFill>
                <a:uFillTx/>
              </a:rPr>
              <a:t>and </a:t>
            </a:r>
            <a:r>
              <a:rPr b="1" lang="en-US" sz="1100">
                <a:solidFill>
                  <a:srgbClr val="000000"/>
                </a:solidFill>
                <a:uFillTx/>
              </a:rPr>
              <a:t>H</a:t>
            </a:r>
            <a:r>
              <a:rPr baseline="30000" lang="en-US" sz="1100">
                <a:solidFill>
                  <a:srgbClr val="000000"/>
                </a:solidFill>
                <a:uFillTx/>
              </a:rPr>
              <a:t>+</a:t>
            </a:r>
            <a:r>
              <a:rPr lang="en-US" sz="1100">
                <a:solidFill>
                  <a:srgbClr val="000000"/>
                </a:solidFill>
                <a:uFillTx/>
              </a:rPr>
              <a:t> enter the lumen of the intracellular canaliculus separately to combine into HCl.</a:t>
            </a:r>
          </a:p>
          <a:p>
            <a:pPr indent="0" marL="0">
              <a:spcBef>
                <a:spcPts val="600"/>
              </a:spcBef>
              <a:buFontTx/>
              <a:buNone/>
            </a:pPr>
            <a:r>
              <a:rPr lang="en-US" sz="1100">
                <a:solidFill>
                  <a:srgbClr val="000000"/>
                </a:solidFill>
                <a:uFillTx/>
              </a:rPr>
              <a:t>K</a:t>
            </a:r>
            <a:r>
              <a:rPr baseline="30000" lang="en-US" sz="1100">
                <a:solidFill>
                  <a:srgbClr val="000000"/>
                </a:solidFill>
                <a:uFillTx/>
              </a:rPr>
              <a:t>+</a:t>
            </a:r>
            <a:r>
              <a:rPr lang="en-US" sz="1100">
                <a:solidFill>
                  <a:srgbClr val="000000"/>
                </a:solidFill>
                <a:uFillTx/>
              </a:rPr>
              <a:t> is actively transported into the cell. The high intracellular K</a:t>
            </a:r>
            <a:r>
              <a:rPr baseline="30000" lang="en-US" sz="1100">
                <a:solidFill>
                  <a:srgbClr val="000000"/>
                </a:solidFill>
                <a:uFillTx/>
              </a:rPr>
              <a:t>+</a:t>
            </a:r>
            <a:r>
              <a:rPr lang="en-US" sz="1100">
                <a:solidFill>
                  <a:srgbClr val="000000"/>
                </a:solidFill>
                <a:uFillTx/>
              </a:rPr>
              <a:t> concentration forces K</a:t>
            </a:r>
            <a:r>
              <a:rPr baseline="30000" lang="en-US" sz="1100">
                <a:solidFill>
                  <a:srgbClr val="000000"/>
                </a:solidFill>
                <a:uFillTx/>
              </a:rPr>
              <a:t>+</a:t>
            </a:r>
            <a:r>
              <a:rPr lang="en-US" sz="1100">
                <a:solidFill>
                  <a:srgbClr val="000000"/>
                </a:solidFill>
                <a:uFillTx/>
              </a:rPr>
              <a:t> to leave the cell via ion channels located in the basal plasmalemma and at the microvilli. Thus, K</a:t>
            </a:r>
            <a:r>
              <a:rPr baseline="30000" lang="en-US" sz="1100">
                <a:solidFill>
                  <a:srgbClr val="000000"/>
                </a:solidFill>
                <a:uFillTx/>
              </a:rPr>
              <a:t>+</a:t>
            </a:r>
            <a:r>
              <a:rPr lang="en-US" sz="1100">
                <a:solidFill>
                  <a:srgbClr val="000000"/>
                </a:solidFill>
                <a:uFillTx/>
              </a:rPr>
              <a:t> is constantly recirculated in and out of the parietal cell.</a:t>
            </a:r>
          </a:p>
          <a:p>
            <a:pPr indent="0" marL="0">
              <a:spcBef>
                <a:spcPts val="600"/>
              </a:spcBef>
              <a:buFontTx/>
              <a:buNone/>
            </a:pPr>
            <a:r>
              <a:rPr lang="en-US" sz="1100">
                <a:solidFill>
                  <a:srgbClr val="000000"/>
                </a:solidFill>
                <a:uFillTx/>
              </a:rPr>
              <a:t>Water, derived from the extracellular fluid, enters the parietal cell and then leaves the cytoplasm to enter the intracellular canaliculus as a consequence of the osmotic forces generated by the movement of ions just described. Because the intracellular canaliculus is an extension of the lumen of the stomach, the solution of HCl manufactured by the parietal cells enters the gastric lumen.</a:t>
            </a:r>
          </a:p>
          <a:p>
            <a:pPr indent="0" marL="0">
              <a:spcBef>
                <a:spcPts val="600"/>
              </a:spcBef>
              <a:buFontTx/>
              <a:buNone/>
            </a:pPr>
            <a:r>
              <a:rPr i="1" lang="en-US" sz="900">
                <a:solidFill>
                  <a:srgbClr val="000000"/>
                </a:solidFill>
                <a:uFillTx/>
              </a:rPr>
              <a:t>For more information see Parietal Cells in Chapter 17 of Gartner and Hiatt: Color Textbook of Histology, 3rd ed. Philadelphia, W.B. Saunders, 2007.</a:t>
            </a:r>
            <a:endParaRPr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12" id="21509"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457200" y="838200"/>
            <a:ext cx="8001000" cy="2390775"/>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510"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762000" y="3429000"/>
            <a:ext cx="7848600" cy="365125"/>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17–12  </a:t>
            </a:r>
            <a:r>
              <a:rPr lang="en-US" sz="900">
                <a:uFillTx/>
              </a:rPr>
              <a:t>Parietal cell. </a:t>
            </a:r>
            <a:r>
              <a:rPr b="1" lang="en-US" sz="900">
                <a:uFillTx/>
              </a:rPr>
              <a:t>A,</a:t>
            </a:r>
            <a:r>
              <a:rPr lang="en-US" sz="900">
                <a:uFillTx/>
              </a:rPr>
              <a:t> Well-developed tubulovesicular apparatus in the resting cell. </a:t>
            </a:r>
            <a:r>
              <a:rPr b="1" lang="en-US" sz="900">
                <a:uFillTx/>
              </a:rPr>
              <a:t>B,</a:t>
            </a:r>
            <a:r>
              <a:rPr lang="en-US" sz="900">
                <a:uFillTx/>
              </a:rPr>
              <a:t> Mechanism of hydrochloric acid release. </a:t>
            </a:r>
            <a:r>
              <a:rPr b="1" lang="en-US" sz="900">
                <a:uFillTx/>
              </a:rPr>
              <a:t>C,</a:t>
            </a:r>
            <a:r>
              <a:rPr lang="en-US" sz="900">
                <a:uFillTx/>
              </a:rPr>
              <a:t> Numerous microvilli in the active cell.</a:t>
            </a:r>
            <a:r>
              <a:rPr i="1" lang="en-US" sz="900">
                <a:uFillTx/>
              </a:rPr>
              <a:t>.</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85721" y="0"/>
            <a:ext cx="8429684"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Documents and Settings\Mufasa\Рабочий стол\ЖКТ\Изображение 023.jpg" id="2"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4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rot="16200000">
            <a:off x="1143003" y="-1143002"/>
            <a:ext cx="6857998" cy="9144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38100">
            <a:solidFill>
              <a:schemeClr val="tx2"/>
            </a:solid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s://facweb.northseattle.edu/jlearn/BIOL_241_242/INTESTINES%20COMPARED.jpg" id="3" name="Рисунок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601787" y="1643050"/>
            <a:ext cx="5940425" cy="4500594"/>
          </a:xfrm>
          <a:prstGeom prst="rect">
            <a:avLst/>
          </a:prstGeom>
          <a:noFill/>
          <a:ln w="9525">
            <a:noFill/>
            <a:miter lim="8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Прямоугольник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86248" y="6572272"/>
            <a:ext cx="4643470" cy="26161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wrap="square">
            <a:spAutoFit/>
          </a:bodyPr>
          <a:lstStyle/>
          <a:p>
            <a:pPr fontAlgn="base" lvl="0">
              <a:spcBef>
                <a:spcPct val="0"/>
              </a:spcBef>
              <a:spcAft>
                <a:spcPct val="0"/>
              </a:spcAft>
            </a:pPr>
            <a:r>
              <a:rPr dirty="0" lang="en-US" smtClean="0" sz="1100">
                <a:solidFill>
                  <a:srgbClr val="000000"/>
                </a:solidFill>
                <a:uFillTx/>
                <a:latin charset="0" pitchFamily="34" typeface="Calibri"/>
                <a:ea charset="0" pitchFamily="18" typeface="Times New Roman"/>
                <a:cs charset="0" pitchFamily="18" typeface="Times New Roman"/>
                <a:hlinkClick r:id="rId3"/>
              </a:rPr>
              <a:t>https://www.google.kz/urlweb.northseattle.edulearnBIOLDigestive.htm&amp;bvm</a:t>
            </a:r>
            <a:endParaRPr dirty="0" lang="en-US" smtClean="0">
              <a:solidFill>
                <a:srgbClr val="000000"/>
              </a:solidFill>
              <a:uFillTx/>
              <a:latin charset="0" pitchFamily="34" typeface="Arial"/>
              <a:cs charset="0" pitchFamily="34"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s://facweb.northseattle.edu/jlearn/BIOL_241_242/INTESTINES%20COMPARED.jpg" id="6" name="Рисунок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42844" y="214290"/>
            <a:ext cx="8858312" cy="6357982"/>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14744" y="6500834"/>
            <a:ext cx="4972056" cy="357166"/>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mtClean="0">
                <a:solidFill>
                  <a:srgbClr val="000000"/>
                </a:solidFill>
                <a:uFillTx/>
                <a:latin charset="0" pitchFamily="34" typeface="Calibri"/>
                <a:ea charset="0" pitchFamily="18" typeface="Times New Roman"/>
                <a:cs charset="0" pitchFamily="18" typeface="Times New Roman"/>
              </a:rPr>
              <a:t>http://pocketdentistry.com/the-alimentary-canal-digestion-and-absorption-3</a:t>
            </a:r>
            <a:endParaRPr dirty="0"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pocketdentistry.com/wp-content/uploads/1008/B9781455737659000038_f003-002-97814557376591.jpg" id="4" name="Рисунок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85720" y="214290"/>
            <a:ext cx="8572560" cy="6357981"/>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482"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228600"/>
            <a:ext cx="4191000" cy="457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80000"/>
              </a:lnSpc>
              <a:buFontTx/>
              <a:buNone/>
            </a:pPr>
            <a:r>
              <a:rPr lang="en-US">
                <a:uFillTx/>
              </a:rPr>
              <a:t>Small Intestine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483"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92456" y="696750"/>
            <a:ext cx="3505200" cy="5410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a:t>
            </a:r>
            <a:r>
              <a:rPr b="1" lang="en-US" sz="1100">
                <a:solidFill>
                  <a:srgbClr val="000000"/>
                </a:solidFill>
                <a:uFillTx/>
              </a:rPr>
              <a:t>small intestine</a:t>
            </a:r>
            <a:r>
              <a:rPr lang="en-US" sz="1100">
                <a:solidFill>
                  <a:srgbClr val="000000"/>
                </a:solidFill>
                <a:uFillTx/>
              </a:rPr>
              <a:t> is divided into three regions: duodenum, jejunum, and ileum. Although these regions are similar histologically, their minor differences permit their identification.</a:t>
            </a:r>
          </a:p>
          <a:p>
            <a:pPr indent="0" marL="0">
              <a:spcBef>
                <a:spcPts val="600"/>
              </a:spcBef>
              <a:buFontTx/>
              <a:buNone/>
            </a:pPr>
            <a:r>
              <a:rPr lang="en-US" sz="1100">
                <a:solidFill>
                  <a:srgbClr val="000000"/>
                </a:solidFill>
                <a:uFillTx/>
              </a:rPr>
              <a:t>The small intestine digests food and absorbs end products of digestion. The </a:t>
            </a:r>
            <a:r>
              <a:rPr b="1" lang="en-US" sz="1100">
                <a:solidFill>
                  <a:srgbClr val="000000"/>
                </a:solidFill>
                <a:uFillTx/>
              </a:rPr>
              <a:t>duodenum</a:t>
            </a:r>
            <a:r>
              <a:rPr lang="en-US" sz="1100">
                <a:solidFill>
                  <a:srgbClr val="000000"/>
                </a:solidFill>
                <a:uFillTx/>
              </a:rPr>
              <a:t> receives enzymes and a buffer from the pancreas and bile from the liver. Epithelial cells and glands of the mucosa (and Brunner’s glands in the submucosa of the duodenum) also contribute buffers and enzymes.</a:t>
            </a:r>
          </a:p>
          <a:p>
            <a:pPr indent="0" marL="0">
              <a:spcBef>
                <a:spcPts val="600"/>
              </a:spcBef>
              <a:buFontTx/>
              <a:buNone/>
            </a:pPr>
            <a:r>
              <a:rPr lang="en-US" sz="1100">
                <a:solidFill>
                  <a:srgbClr val="000000"/>
                </a:solidFill>
                <a:uFillTx/>
              </a:rPr>
              <a:t>Three types of modifications increase the luminal surface of the small intestine: </a:t>
            </a:r>
            <a:r>
              <a:rPr b="1" lang="en-US" sz="1100">
                <a:solidFill>
                  <a:srgbClr val="000000"/>
                </a:solidFill>
                <a:uFillTx/>
              </a:rPr>
              <a:t>plicae circulares, villi, </a:t>
            </a:r>
            <a:r>
              <a:rPr lang="en-US" sz="1100">
                <a:solidFill>
                  <a:srgbClr val="000000"/>
                </a:solidFill>
                <a:uFillTx/>
              </a:rPr>
              <a:t>and </a:t>
            </a:r>
            <a:r>
              <a:rPr b="1" lang="en-US" sz="1100">
                <a:solidFill>
                  <a:srgbClr val="000000"/>
                </a:solidFill>
                <a:uFillTx/>
              </a:rPr>
              <a:t>microvilli</a:t>
            </a:r>
            <a:r>
              <a:rPr lang="en-US" sz="1100">
                <a:solidFill>
                  <a:srgbClr val="000000"/>
                </a:solidFill>
                <a:uFillTx/>
              </a:rPr>
              <a:t>.</a:t>
            </a:r>
          </a:p>
          <a:p>
            <a:pPr indent="0" marL="0">
              <a:spcBef>
                <a:spcPts val="600"/>
              </a:spcBef>
              <a:buFontTx/>
              <a:buNone/>
            </a:pPr>
            <a:r>
              <a:rPr lang="en-US" sz="1100">
                <a:solidFill>
                  <a:srgbClr val="000000"/>
                </a:solidFill>
                <a:uFillTx/>
              </a:rPr>
              <a:t>The simple columnar epithelium covering the villi and the surface of the intervillar spaces is composed of </a:t>
            </a:r>
            <a:r>
              <a:rPr b="1" lang="en-US" sz="1100">
                <a:solidFill>
                  <a:srgbClr val="000000"/>
                </a:solidFill>
                <a:uFillTx/>
              </a:rPr>
              <a:t>surface absorptive, goblet</a:t>
            </a:r>
            <a:r>
              <a:rPr lang="en-US" sz="1100">
                <a:solidFill>
                  <a:srgbClr val="000000"/>
                </a:solidFill>
                <a:uFillTx/>
              </a:rPr>
              <a:t>, and </a:t>
            </a:r>
            <a:r>
              <a:rPr b="1" lang="en-US" sz="1100">
                <a:solidFill>
                  <a:srgbClr val="000000"/>
                </a:solidFill>
                <a:uFillTx/>
              </a:rPr>
              <a:t>DNES cells</a:t>
            </a:r>
            <a:r>
              <a:rPr lang="en-US" sz="1100">
                <a:solidFill>
                  <a:srgbClr val="000000"/>
                </a:solidFill>
                <a:uFillTx/>
              </a:rPr>
              <a:t>. </a:t>
            </a:r>
          </a:p>
          <a:p>
            <a:pPr indent="0" marL="0">
              <a:spcBef>
                <a:spcPts val="600"/>
              </a:spcBef>
              <a:buFontTx/>
              <a:buNone/>
            </a:pPr>
            <a:r>
              <a:rPr lang="en-US" sz="1100">
                <a:solidFill>
                  <a:srgbClr val="000000"/>
                </a:solidFill>
                <a:uFillTx/>
              </a:rPr>
              <a:t>The lamina propria, has many glands, the </a:t>
            </a:r>
            <a:r>
              <a:rPr b="1" lang="en-US" sz="1100">
                <a:solidFill>
                  <a:srgbClr val="000000"/>
                </a:solidFill>
                <a:uFillTx/>
              </a:rPr>
              <a:t>crypts of Lieberkühn,</a:t>
            </a:r>
            <a:r>
              <a:rPr lang="en-US" sz="1100">
                <a:solidFill>
                  <a:srgbClr val="000000"/>
                </a:solidFill>
                <a:uFillTx/>
              </a:rPr>
              <a:t> as well as an abundance of lymphoid cells and blood vessels and a central </a:t>
            </a:r>
            <a:r>
              <a:rPr b="1" lang="en-US" sz="1100">
                <a:solidFill>
                  <a:srgbClr val="000000"/>
                </a:solidFill>
                <a:uFillTx/>
              </a:rPr>
              <a:t>lacteal</a:t>
            </a:r>
            <a:r>
              <a:rPr lang="en-US" sz="1100">
                <a:solidFill>
                  <a:srgbClr val="000000"/>
                </a:solidFill>
                <a:uFillTx/>
              </a:rPr>
              <a:t>.</a:t>
            </a:r>
          </a:p>
          <a:p>
            <a:pPr indent="0" marL="0">
              <a:spcBef>
                <a:spcPts val="600"/>
              </a:spcBef>
              <a:buFontTx/>
              <a:buNone/>
            </a:pPr>
            <a:r>
              <a:rPr lang="en-US" sz="1100">
                <a:solidFill>
                  <a:srgbClr val="000000"/>
                </a:solidFill>
                <a:uFillTx/>
              </a:rPr>
              <a:t>The crypts of Lieberkühn are composed of</a:t>
            </a:r>
            <a:r>
              <a:rPr lang="en-US" sz="1100">
                <a:uFillTx/>
              </a:rPr>
              <a:t> </a:t>
            </a:r>
            <a:r>
              <a:rPr b="1" lang="en-US" sz="1100">
                <a:uFillTx/>
              </a:rPr>
              <a:t>DNES, surface absorptive, goblet, regenerative</a:t>
            </a:r>
            <a:r>
              <a:rPr lang="en-US" sz="1100">
                <a:uFillTx/>
              </a:rPr>
              <a:t>, and </a:t>
            </a:r>
            <a:r>
              <a:rPr b="1" lang="en-US" sz="1100">
                <a:uFillTx/>
              </a:rPr>
              <a:t>Paneth cells</a:t>
            </a:r>
            <a:r>
              <a:rPr lang="en-US" sz="1100">
                <a:uFillTx/>
              </a:rPr>
              <a:t>. </a:t>
            </a:r>
          </a:p>
          <a:p>
            <a:pPr indent="0" marL="0">
              <a:spcBef>
                <a:spcPts val="600"/>
              </a:spcBef>
              <a:buFontTx/>
              <a:buNone/>
            </a:pPr>
            <a:r>
              <a:rPr lang="en-US" sz="1100">
                <a:uFillTx/>
              </a:rPr>
              <a:t>Regional differences are that the duodenum has Brunner’s glands, the ileum has collections of lymphoid nodules, </a:t>
            </a:r>
            <a:r>
              <a:rPr b="1" lang="en-US" sz="1100">
                <a:uFillTx/>
              </a:rPr>
              <a:t>Peyer’s patches</a:t>
            </a:r>
            <a:r>
              <a:rPr lang="en-US" sz="1100">
                <a:uFillTx/>
              </a:rPr>
              <a:t>, and the jejunum has neither Brunner’s glands nor Peyer’s patches.</a:t>
            </a:r>
          </a:p>
          <a:p>
            <a:pPr indent="0" marL="0">
              <a:lnSpc>
                <a:spcPct val="90000"/>
              </a:lnSpc>
              <a:spcBef>
                <a:spcPts val="600"/>
              </a:spcBef>
              <a:buFontTx/>
              <a:buNone/>
            </a:pPr>
            <a:r>
              <a:rPr i="1" lang="en-US" sz="900">
                <a:uFillTx/>
              </a:rPr>
              <a:t>For more information see Small Intestine in Chapter 17 of Gartner and Hiatt: Color Textbook of Histology, 3rd ed. </a:t>
            </a:r>
            <a:r>
              <a:rPr i="1" lang="en-US" sz="900">
                <a:solidFill>
                  <a:srgbClr val="000000"/>
                </a:solidFill>
                <a:uFillTx/>
              </a:rPr>
              <a:t>Philadelphia, </a:t>
            </a:r>
            <a:r>
              <a:rPr i="1" lang="en-US" sz="900">
                <a:uFillTx/>
              </a:rPr>
              <a:t>W.B. Saunders, 2007.</a:t>
            </a:r>
            <a:endParaRPr lang="en-US" sz="1200">
              <a:uFillTx/>
            </a:endParaRPr>
          </a:p>
          <a:p>
            <a:pPr indent="0" marL="0">
              <a:spcBef>
                <a:spcPts val="600"/>
              </a:spcBef>
            </a:pPr>
            <a:endParaRPr lang="en-US" sz="1200">
              <a:solidFill>
                <a:srgbClr val="000000"/>
              </a:solidFill>
              <a:uFillTx/>
            </a:endParaRPr>
          </a:p>
          <a:p>
            <a:pPr indent="0" marL="0">
              <a:spcBef>
                <a:spcPts val="600"/>
              </a:spcBef>
            </a:pPr>
            <a:endParaRPr lang="en-US" sz="1200">
              <a:solidFill>
                <a:srgbClr val="000000"/>
              </a:solidFill>
              <a:uFillTx/>
            </a:endParaRPr>
          </a:p>
          <a:p>
            <a:pPr algn="just" indent="0" marL="0">
              <a:spcBef>
                <a:spcPts val="600"/>
              </a:spcBef>
            </a:pPr>
            <a:endParaRPr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13" id="20485"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28600" y="1066800"/>
            <a:ext cx="4953000" cy="3836988"/>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486"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04800" y="5105400"/>
            <a:ext cx="4876800" cy="501650"/>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17–13  </a:t>
            </a:r>
            <a:r>
              <a:rPr lang="en-US" sz="900">
                <a:uFillTx/>
              </a:rPr>
              <a:t>Mucosa, villi, crypts of Lieberkühn, and component cells of the small intestine. Note that the crypts of Lieberkühn open into the intervillar spaces. There is a solitary lymphoid nodule in the lamina propria.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26</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s://classconnection.s3.amazonaws.com/474/flashcards/3847474/jpg/small_intestine_sa-142471E548F2AB0E0A2.jpg" id="4" name="Рисунок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57158" y="285728"/>
            <a:ext cx="4286280" cy="6000792"/>
          </a:xfrm>
          <a:prstGeom prst="rect">
            <a:avLst/>
          </a:prstGeom>
          <a:noFill/>
          <a:ln w="9525">
            <a:noFill/>
            <a:miter lim="8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ib.bioninja.com.au/_Media/features-of-villi_med.jpeg" id="5" name="Рисунок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4786314" y="285728"/>
            <a:ext cx="4071966" cy="6000816"/>
          </a:xfrm>
          <a:prstGeom prst="rect">
            <a:avLst/>
          </a:prstGeom>
          <a:noFill/>
          <a:ln w="9525">
            <a:noFill/>
            <a:miter lim="8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Прямоугольник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29124" y="6500834"/>
            <a:ext cx="4357718" cy="36933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wrap="square">
            <a:spAutoFit/>
          </a:bodyPr>
          <a:lstStyle/>
          <a:p>
            <a:pPr fontAlgn="base">
              <a:spcBef>
                <a:spcPct val="0"/>
              </a:spcBef>
              <a:spcAft>
                <a:spcPct val="0"/>
              </a:spcAft>
            </a:pPr>
            <a:r>
              <a:rPr dirty="0" lang="en-US" smtClean="0" sz="900">
                <a:uFillTx/>
                <a:latin charset="0" pitchFamily="34" typeface="Calibri"/>
                <a:ea charset="0" pitchFamily="18" typeface="Times New Roman"/>
                <a:cs charset="0" pitchFamily="18" typeface="Times New Roman"/>
              </a:rPr>
              <a:t>http://ib.bioninja.com.au/standard-level/topic-6-human-physiology/61-digestion-and-absorption/small-intestine.html</a:t>
            </a:r>
            <a:endParaRPr dirty="0" lang="en-US" smtClean="0" sz="900">
              <a:uFillTx/>
              <a:latin charset="0" pitchFamily="34" typeface="Arial"/>
              <a:cs charset="0" pitchFamily="34"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27</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image.slidesharecdn.com/section3chapter17-140206232215-phpapp01/95/section-3-chapter-17-liver-and-intestines-21-638.jpg?cb=1391728984" id="4" name="Рисунок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85728"/>
            <a:ext cx="8643998" cy="6215106"/>
          </a:xfrm>
          <a:prstGeom prst="rect">
            <a:avLst/>
          </a:prstGeom>
          <a:noFill/>
          <a:ln w="9525">
            <a:noFill/>
            <a:miter lim="8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Прямоугольник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00496" y="6572272"/>
            <a:ext cx="4572000" cy="23083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wrap="square">
            <a:spAutoFit/>
          </a:bodyPr>
          <a:lstStyle/>
          <a:p>
            <a:pPr fontAlgn="base" lvl="0">
              <a:spcBef>
                <a:spcPct val="0"/>
              </a:spcBef>
              <a:spcAft>
                <a:spcPct val="0"/>
              </a:spcAft>
            </a:pPr>
            <a:r>
              <a:rPr dirty="0" lang="en-US" smtClean="0" sz="900">
                <a:uFillTx/>
                <a:latin charset="0" pitchFamily="34" typeface="Calibri"/>
                <a:ea charset="0" pitchFamily="18" typeface="Times New Roman"/>
                <a:cs charset="0" pitchFamily="18" typeface="Times New Roman"/>
                <a:hlinkClick r:id="rId3"/>
              </a:rPr>
              <a:t>http://www.slideshare.net/MichaelWalls1/section-3-chapter-17-liver-and-intestines</a:t>
            </a:r>
            <a:endParaRPr dirty="0" lang="en-US" smtClean="0" sz="900">
              <a:uFillTx/>
              <a:latin charset="0" pitchFamily="34" typeface="Arial"/>
              <a:cs charset="0" pitchFamily="34"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28</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14290"/>
            <a:ext cx="8715436" cy="642942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2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ww.tryphonov.ru/tryphonov2/pic2/effnvr5.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rot="5400000">
            <a:off x="1143000" y="-1142994"/>
            <a:ext cx="6857999" cy="9144004"/>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Поджелуд-3" id="2"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lum bright="-24000" contrast="36000"/>
          </a:blip>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84988"/>
          </a:xfrm>
          <a:prstGeom prst="rect">
            <a:avLst/>
          </a:prstGeom>
          <a:noFill/>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iupucbio2.iupui.edu/anatomy/images/Chapt25/FG25_15.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 y="0"/>
            <a:ext cx="9144000" cy="6857999"/>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medcell.med.yale.edu/systems_cell_biology/gi/images/stomach_small_intestine_cartoon.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ww.mangummedical.com/picture/mangum14.jpg?pictureId=2124977"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cnx.org/content/m46512/latest/2418_Histology_Small_IntestinesN.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530"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5275" y="228600"/>
            <a:ext cx="3886200" cy="6096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80000"/>
              </a:lnSpc>
              <a:buFontTx/>
              <a:buNone/>
            </a:pPr>
            <a:r>
              <a:rPr lang="en-US">
                <a:uFillTx/>
              </a:rPr>
              <a:t>Absorption in the Gut</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531"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7800" y="914400"/>
            <a:ext cx="3657600" cy="6172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process of digestion is intensified in the duodenum by enzymes derived from the exocrine pancreas. The final breakdown of proteins and carbohydrates occurs at the microvilli, where </a:t>
            </a:r>
            <a:r>
              <a:rPr b="1" lang="en-US" sz="1100">
                <a:solidFill>
                  <a:srgbClr val="000000"/>
                </a:solidFill>
                <a:uFillTx/>
              </a:rPr>
              <a:t>dipeptidases</a:t>
            </a:r>
            <a:r>
              <a:rPr lang="en-US" sz="1100">
                <a:solidFill>
                  <a:srgbClr val="000000"/>
                </a:solidFill>
                <a:uFillTx/>
              </a:rPr>
              <a:t> and </a:t>
            </a:r>
            <a:r>
              <a:rPr b="1" lang="en-US" sz="1100">
                <a:solidFill>
                  <a:srgbClr val="000000"/>
                </a:solidFill>
                <a:uFillTx/>
              </a:rPr>
              <a:t>disaccharidases,</a:t>
            </a:r>
            <a:r>
              <a:rPr lang="en-US" sz="1100">
                <a:solidFill>
                  <a:srgbClr val="000000"/>
                </a:solidFill>
                <a:uFillTx/>
              </a:rPr>
              <a:t> adherent to the glycocalyx, liberate individual amino acids and monosaccharides. These monomers are transported into the surface absorptive cells by specific carrier proteins. Lipids are </a:t>
            </a:r>
            <a:r>
              <a:rPr b="1" lang="en-US" sz="1100">
                <a:solidFill>
                  <a:srgbClr val="000000"/>
                </a:solidFill>
                <a:uFillTx/>
              </a:rPr>
              <a:t>emulsified</a:t>
            </a:r>
            <a:r>
              <a:rPr lang="en-US" sz="1100">
                <a:solidFill>
                  <a:srgbClr val="000000"/>
                </a:solidFill>
                <a:uFillTx/>
              </a:rPr>
              <a:t> by bile salts into small fat globules that are split into monoglycerides and fatty acids. Bile salts segregate monoglycerides and free fatty acids into </a:t>
            </a:r>
            <a:r>
              <a:rPr b="1" lang="en-US" sz="1100">
                <a:solidFill>
                  <a:srgbClr val="000000"/>
                </a:solidFill>
                <a:uFillTx/>
              </a:rPr>
              <a:t>micelles,</a:t>
            </a:r>
            <a:r>
              <a:rPr lang="en-US" sz="1100">
                <a:solidFill>
                  <a:srgbClr val="000000"/>
                </a:solidFill>
                <a:uFillTx/>
              </a:rPr>
              <a:t> which diffuse into the surface absorptive cells through their cell membrane.</a:t>
            </a:r>
          </a:p>
          <a:p>
            <a:pPr indent="0" marL="0">
              <a:spcBef>
                <a:spcPts val="600"/>
              </a:spcBef>
              <a:buFontTx/>
              <a:buNone/>
            </a:pPr>
            <a:r>
              <a:rPr lang="en-US" sz="1100">
                <a:solidFill>
                  <a:srgbClr val="000000"/>
                </a:solidFill>
                <a:uFillTx/>
              </a:rPr>
              <a:t>Water, amino acids, ions, and monosaccharides enter the surface absorptive cells and are released into the intercellular space at the basolateral membrane to enter the capillary bed of the villi to be transported to the liver.</a:t>
            </a:r>
          </a:p>
          <a:p>
            <a:pPr indent="0" marL="0">
              <a:spcBef>
                <a:spcPts val="600"/>
              </a:spcBef>
              <a:buFontTx/>
              <a:buNone/>
            </a:pPr>
            <a:r>
              <a:rPr lang="en-US" sz="1100">
                <a:solidFill>
                  <a:srgbClr val="000000"/>
                </a:solidFill>
                <a:uFillTx/>
              </a:rPr>
              <a:t>Long-chain fatty acids and monoglycerides enter the SER of the surface absorptive cell, where they are reesterified to triglycerides. In the Golgi these are combined with a </a:t>
            </a:r>
            <a:r>
              <a:rPr lang="en-US" sz="1100">
                <a:solidFill>
                  <a:srgbClr val="000000"/>
                </a:solidFill>
                <a:uFillTx/>
                <a:latin charset="0" typeface="Lucida Grande"/>
              </a:rPr>
              <a:t>β</a:t>
            </a:r>
            <a:r>
              <a:rPr lang="en-US" sz="1100">
                <a:solidFill>
                  <a:srgbClr val="000000"/>
                </a:solidFill>
                <a:uFillTx/>
              </a:rPr>
              <a:t>-lipoprotein coat, manufactured on the RER, to form </a:t>
            </a:r>
            <a:r>
              <a:rPr b="1" lang="en-US" sz="1100">
                <a:solidFill>
                  <a:srgbClr val="000000"/>
                </a:solidFill>
                <a:uFillTx/>
              </a:rPr>
              <a:t>chylomicrons.</a:t>
            </a:r>
            <a:r>
              <a:rPr lang="en-US" sz="1100">
                <a:solidFill>
                  <a:srgbClr val="000000"/>
                </a:solidFill>
                <a:uFillTx/>
              </a:rPr>
              <a:t> Chylomicrons released from the Golgi enter into the lacteals in the lamina propria, and are known as </a:t>
            </a:r>
            <a:r>
              <a:rPr b="1" lang="en-US" sz="1100">
                <a:solidFill>
                  <a:srgbClr val="000000"/>
                </a:solidFill>
                <a:uFillTx/>
              </a:rPr>
              <a:t>chyle.</a:t>
            </a:r>
            <a:r>
              <a:rPr lang="en-US" sz="1100">
                <a:solidFill>
                  <a:srgbClr val="000000"/>
                </a:solidFill>
                <a:uFillTx/>
              </a:rPr>
              <a:t> Rhythmic contractions of the smooth muscle cells located in the cores of the villi inject the chyle from the lacteal into the submucosal plexus of lymph vessels.</a:t>
            </a:r>
          </a:p>
          <a:p>
            <a:pPr indent="0" marL="0">
              <a:spcBef>
                <a:spcPts val="600"/>
              </a:spcBef>
              <a:buFontTx/>
              <a:buNone/>
            </a:pPr>
            <a:r>
              <a:rPr lang="en-US" sz="1100">
                <a:solidFill>
                  <a:srgbClr val="000000"/>
                </a:solidFill>
                <a:uFillTx/>
              </a:rPr>
              <a:t>Short-chain fatty acids (&lt;12 carbons in length) do not enter the SER but progress to the basolateral membrane of the surface absorptive cell, diffuse into the lamina propria, and enter the capillary loops to be delivered to the liver.</a:t>
            </a:r>
          </a:p>
          <a:p>
            <a:pPr indent="0" marL="0">
              <a:lnSpc>
                <a:spcPct val="90000"/>
              </a:lnSpc>
              <a:spcBef>
                <a:spcPts val="600"/>
              </a:spcBef>
              <a:buFontTx/>
              <a:buNone/>
            </a:pPr>
            <a:r>
              <a:rPr i="1" lang="en-US" sz="900">
                <a:solidFill>
                  <a:srgbClr val="000000"/>
                </a:solidFill>
                <a:uFillTx/>
              </a:rPr>
              <a:t>For more information see Histophysiology of the Small Intestine in Chapter 17 of Gartner and Hiatt: Color Textbook of Histology, 3rd ed. Philadelphia, W.B. Saunders, 2007.</a:t>
            </a:r>
            <a:endParaRPr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21" id="22533"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55600" y="1143000"/>
            <a:ext cx="4503738" cy="4572000"/>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534"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79400" y="5943600"/>
            <a:ext cx="4724400" cy="365125"/>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17–21  </a:t>
            </a:r>
            <a:r>
              <a:rPr lang="en-US" sz="900">
                <a:uFillTx/>
              </a:rPr>
              <a:t>Fat absorption, fat processing, and chylomicron release by surface absorptive cells. SER, smooth endoplasmic reticulum; RER, rough endoplasmic reticulum.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iupucbio2.iupui.edu/anatomy/images/Chapt25/FG25_15.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 y="0"/>
            <a:ext cx="9144000" cy="6857999"/>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ps.prenhall.com/wps/media/objects/488/500694/FG40_11FR.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 y="0"/>
            <a:ext cx="9036496"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7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3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9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7999"/>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95"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228600"/>
            <a:ext cx="5867400" cy="838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wrap="none"/>
          <a:lstStyle/>
          <a:p>
            <a:pPr>
              <a:lnSpc>
                <a:spcPct val="75000"/>
              </a:lnSpc>
              <a:buFontTx/>
              <a:buNone/>
            </a:pPr>
            <a:r>
              <a:rPr lang="en-US">
                <a:uFillTx/>
              </a:rPr>
              <a:t>Alimentary Canal Overview</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96" name="Rectangle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1600" y="990600"/>
            <a:ext cx="3810000" cy="5638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histology of the alimentary canal often is discussed in terms of four broad layers: the mucosa, submucosa, muscularis externa, and serosa (or adventitia). These layers are similar throughout the length of the digestive tract but display regional modifications and specializations.</a:t>
            </a:r>
          </a:p>
          <a:p>
            <a:pPr indent="0" marL="0">
              <a:spcBef>
                <a:spcPts val="600"/>
              </a:spcBef>
              <a:buFontTx/>
              <a:buNone/>
            </a:pPr>
            <a:r>
              <a:rPr lang="en-US" sz="1100">
                <a:solidFill>
                  <a:srgbClr val="000000"/>
                </a:solidFill>
                <a:uFillTx/>
              </a:rPr>
              <a:t>The lumen of the alimentary canal is lined by an </a:t>
            </a:r>
            <a:r>
              <a:rPr b="1" lang="en-US" sz="1100">
                <a:solidFill>
                  <a:srgbClr val="000000"/>
                </a:solidFill>
                <a:uFillTx/>
              </a:rPr>
              <a:t>epithelium,</a:t>
            </a:r>
            <a:r>
              <a:rPr lang="en-US" sz="1100">
                <a:solidFill>
                  <a:srgbClr val="000000"/>
                </a:solidFill>
                <a:uFillTx/>
              </a:rPr>
              <a:t> deep to which is a loose connective tissue known as the </a:t>
            </a:r>
            <a:r>
              <a:rPr b="1" lang="en-US" sz="1100">
                <a:solidFill>
                  <a:srgbClr val="000000"/>
                </a:solidFill>
                <a:uFillTx/>
              </a:rPr>
              <a:t>lamina propria.</a:t>
            </a:r>
            <a:r>
              <a:rPr lang="en-US" sz="1100">
                <a:solidFill>
                  <a:srgbClr val="000000"/>
                </a:solidFill>
                <a:uFillTx/>
              </a:rPr>
              <a:t> This richly vascularized connective tissue houses glands as well as lymph vessels and occasional lymphoid nodules. Surrounding this connective tissue coat is the </a:t>
            </a:r>
            <a:r>
              <a:rPr b="1" lang="en-US" sz="1100">
                <a:solidFill>
                  <a:srgbClr val="000000"/>
                </a:solidFill>
                <a:uFillTx/>
              </a:rPr>
              <a:t>muscularis mucosae,</a:t>
            </a:r>
            <a:r>
              <a:rPr lang="en-US" sz="1100">
                <a:solidFill>
                  <a:srgbClr val="000000"/>
                </a:solidFill>
                <a:uFillTx/>
              </a:rPr>
              <a:t> composed of an inner circular layer and an outer longitudinal layer of smooth muscle. The epithelium, lamina propria, and muscularis mucosae are collectively called the </a:t>
            </a:r>
            <a:r>
              <a:rPr b="1" lang="en-US" sz="1100">
                <a:solidFill>
                  <a:srgbClr val="000000"/>
                </a:solidFill>
                <a:uFillTx/>
              </a:rPr>
              <a:t>mucosa.</a:t>
            </a:r>
          </a:p>
          <a:p>
            <a:pPr indent="0" marL="0">
              <a:spcBef>
                <a:spcPts val="600"/>
              </a:spcBef>
              <a:buFontTx/>
              <a:buNone/>
            </a:pPr>
            <a:r>
              <a:rPr lang="en-US" sz="1100">
                <a:solidFill>
                  <a:srgbClr val="000000"/>
                </a:solidFill>
                <a:uFillTx/>
              </a:rPr>
              <a:t>The mucosa is surrounded by a dense, irregular fibroelastic connective tissue layer, the </a:t>
            </a:r>
            <a:r>
              <a:rPr b="1" lang="en-US" sz="1100">
                <a:solidFill>
                  <a:srgbClr val="000000"/>
                </a:solidFill>
                <a:uFillTx/>
              </a:rPr>
              <a:t>submucosa.</a:t>
            </a:r>
            <a:r>
              <a:rPr lang="en-US" sz="1100">
                <a:solidFill>
                  <a:srgbClr val="000000"/>
                </a:solidFill>
                <a:uFillTx/>
              </a:rPr>
              <a:t> The submucosa has no glands except in the esophagus and duodenum; it houses blood and lymph vessels  and Meissner’s submucosal plexus. </a:t>
            </a:r>
          </a:p>
          <a:p>
            <a:pPr indent="0" marL="0">
              <a:spcBef>
                <a:spcPts val="600"/>
              </a:spcBef>
              <a:buFontTx/>
              <a:buNone/>
            </a:pPr>
            <a:r>
              <a:rPr lang="en-US" sz="1100">
                <a:solidFill>
                  <a:srgbClr val="000000"/>
                </a:solidFill>
                <a:uFillTx/>
              </a:rPr>
              <a:t>The submucosa is invested by a thick muscular layer, the </a:t>
            </a:r>
            <a:r>
              <a:rPr b="1" lang="en-US" sz="1100">
                <a:solidFill>
                  <a:srgbClr val="000000"/>
                </a:solidFill>
                <a:uFillTx/>
              </a:rPr>
              <a:t>muscularis externa,</a:t>
            </a:r>
            <a:r>
              <a:rPr lang="en-US" sz="1100">
                <a:solidFill>
                  <a:srgbClr val="000000"/>
                </a:solidFill>
                <a:uFillTx/>
              </a:rPr>
              <a:t> responsible for </a:t>
            </a:r>
            <a:r>
              <a:rPr b="1" lang="en-US" sz="1100">
                <a:solidFill>
                  <a:srgbClr val="000000"/>
                </a:solidFill>
                <a:uFillTx/>
              </a:rPr>
              <a:t>peristaltic activity,</a:t>
            </a:r>
            <a:r>
              <a:rPr lang="en-US" sz="1100">
                <a:solidFill>
                  <a:srgbClr val="000000"/>
                </a:solidFill>
                <a:uFillTx/>
              </a:rPr>
              <a:t> which moves the contents of the lumen along the tract. </a:t>
            </a:r>
          </a:p>
          <a:p>
            <a:pPr indent="0" marL="0">
              <a:spcBef>
                <a:spcPts val="600"/>
              </a:spcBef>
              <a:buFontTx/>
              <a:buNone/>
            </a:pPr>
            <a:r>
              <a:rPr lang="en-US" sz="1100">
                <a:solidFill>
                  <a:srgbClr val="000000"/>
                </a:solidFill>
                <a:uFillTx/>
              </a:rPr>
              <a:t>The muscularis externa is enveloped by a thin connective tissue layer that may or may not be surrounded by the simple squamous epithelium of the visceral peritoneum. If the region of the alimentary canal is intraperitoneal, it is invested by peritoneum, and the covering is known as the </a:t>
            </a:r>
            <a:r>
              <a:rPr b="1" lang="en-US" sz="1100">
                <a:solidFill>
                  <a:srgbClr val="000000"/>
                </a:solidFill>
                <a:uFillTx/>
              </a:rPr>
              <a:t>serosa.</a:t>
            </a:r>
            <a:r>
              <a:rPr lang="en-US" sz="1100">
                <a:solidFill>
                  <a:srgbClr val="000000"/>
                </a:solidFill>
                <a:uFillTx/>
              </a:rPr>
              <a:t> If the organ is retroperitoneal, it adheres to the body wall by its </a:t>
            </a:r>
            <a:r>
              <a:rPr b="1" lang="en-US" sz="1100">
                <a:solidFill>
                  <a:srgbClr val="000000"/>
                </a:solidFill>
                <a:uFillTx/>
              </a:rPr>
              <a:t>adventitia.</a:t>
            </a:r>
          </a:p>
          <a:p>
            <a:pPr indent="0" marL="0">
              <a:lnSpc>
                <a:spcPct val="90000"/>
              </a:lnSpc>
              <a:spcBef>
                <a:spcPts val="600"/>
              </a:spcBef>
              <a:buFontTx/>
              <a:buNone/>
            </a:pPr>
            <a:r>
              <a:rPr i="1" lang="en-US" sz="900">
                <a:solidFill>
                  <a:srgbClr val="000000"/>
                </a:solidFill>
                <a:uFillTx/>
              </a:rPr>
              <a:t>For more information see General Plan of the Digestive Tract in Chapter 17 of Gartner and Hiatt: Color Textbook of Histology, 3rd ed. Philadelphia, W.B. Saunders, 2007.</a:t>
            </a:r>
            <a:endParaRPr b="1"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1" id="8199" name="Picture 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52400" y="1079500"/>
            <a:ext cx="4800600" cy="3074988"/>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00" name="Rectangle 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28600" y="4383088"/>
            <a:ext cx="4876800" cy="228600"/>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17–1  </a:t>
            </a:r>
            <a:r>
              <a:rPr lang="en-US" sz="900">
                <a:uFillTx/>
              </a:rPr>
              <a:t>Alimentary tract. Layer contents are generalized.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42"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54"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4163" y="152400"/>
            <a:ext cx="4267200" cy="685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buFontTx/>
              <a:buNone/>
            </a:pPr>
            <a:r>
              <a:rPr lang="en-US">
                <a:uFillTx/>
              </a:rPr>
              <a:t>Large Intestine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55"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38800" y="1066800"/>
            <a:ext cx="3276600" cy="53340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a:t>
            </a:r>
            <a:r>
              <a:rPr b="1" lang="en-US" sz="1100">
                <a:solidFill>
                  <a:srgbClr val="000000"/>
                </a:solidFill>
                <a:uFillTx/>
              </a:rPr>
              <a:t>large intestine,</a:t>
            </a:r>
            <a:r>
              <a:rPr lang="en-US" sz="1100">
                <a:solidFill>
                  <a:srgbClr val="000000"/>
                </a:solidFill>
                <a:uFillTx/>
              </a:rPr>
              <a:t> composed of the cecum, colon (ascending, transverse, descending, and sigmoid), rectum, and anus, absorbs most of the water and ions from the chyme it receives from the small intestine and compacts the chyme into feces for elimination. </a:t>
            </a:r>
          </a:p>
          <a:p>
            <a:pPr indent="0" marL="0">
              <a:spcBef>
                <a:spcPts val="600"/>
              </a:spcBef>
              <a:buFontTx/>
              <a:buNone/>
            </a:pPr>
            <a:r>
              <a:rPr lang="en-US" sz="1100">
                <a:solidFill>
                  <a:srgbClr val="000000"/>
                </a:solidFill>
                <a:uFillTx/>
              </a:rPr>
              <a:t>The large intestine has no villi but is richly endowed with </a:t>
            </a:r>
            <a:r>
              <a:rPr b="1" lang="en-US" sz="1100">
                <a:solidFill>
                  <a:srgbClr val="000000"/>
                </a:solidFill>
                <a:uFillTx/>
              </a:rPr>
              <a:t>crypts of Lieberkühn</a:t>
            </a:r>
            <a:r>
              <a:rPr lang="en-US" sz="1100">
                <a:solidFill>
                  <a:srgbClr val="000000"/>
                </a:solidFill>
                <a:uFillTx/>
              </a:rPr>
              <a:t> that are similar in composition to those of the small intestine, except for the absence of Paneth cells. The number of goblet cells increases from the cecum to the sigmoid colon, but the surface absorptive cells are the most numerous cell type. DNES cells are also present, although they are few in number. </a:t>
            </a:r>
          </a:p>
          <a:p>
            <a:pPr indent="0" marL="0">
              <a:spcBef>
                <a:spcPts val="600"/>
              </a:spcBef>
              <a:buFontTx/>
              <a:buNone/>
            </a:pPr>
            <a:r>
              <a:rPr lang="en-US" sz="1100">
                <a:solidFill>
                  <a:srgbClr val="000000"/>
                </a:solidFill>
                <a:uFillTx/>
              </a:rPr>
              <a:t>The lamina propria, muscularis mucosae, and submucosa of the colon resemble those of the small intestine. The </a:t>
            </a:r>
            <a:r>
              <a:rPr b="1" lang="en-US" sz="1100">
                <a:solidFill>
                  <a:srgbClr val="000000"/>
                </a:solidFill>
                <a:uFillTx/>
              </a:rPr>
              <a:t>muscularis externa</a:t>
            </a:r>
            <a:r>
              <a:rPr lang="en-US" sz="1100">
                <a:solidFill>
                  <a:srgbClr val="000000"/>
                </a:solidFill>
                <a:uFillTx/>
              </a:rPr>
              <a:t> is unusual, in that the outer longitudinal layer is not continuous along the surface but is gathered into three narrow ribbons of muscle fascicles, known as </a:t>
            </a:r>
            <a:r>
              <a:rPr b="1" lang="en-US" sz="1100">
                <a:solidFill>
                  <a:srgbClr val="000000"/>
                </a:solidFill>
                <a:uFillTx/>
              </a:rPr>
              <a:t>taeniae coli.</a:t>
            </a:r>
            <a:r>
              <a:rPr lang="en-US" sz="1100">
                <a:solidFill>
                  <a:srgbClr val="000000"/>
                </a:solidFill>
                <a:uFillTx/>
              </a:rPr>
              <a:t> The constant tonus maintained by the taeniae coli puckers the large intestine into sacculations, called </a:t>
            </a:r>
            <a:r>
              <a:rPr b="1" lang="en-US" sz="1100">
                <a:solidFill>
                  <a:srgbClr val="000000"/>
                </a:solidFill>
                <a:uFillTx/>
              </a:rPr>
              <a:t>haustra coli.</a:t>
            </a:r>
            <a:r>
              <a:rPr lang="en-US" sz="1100">
                <a:solidFill>
                  <a:srgbClr val="000000"/>
                </a:solidFill>
                <a:uFillTx/>
              </a:rPr>
              <a:t> The </a:t>
            </a:r>
            <a:r>
              <a:rPr b="1" lang="en-US" sz="1100">
                <a:solidFill>
                  <a:srgbClr val="000000"/>
                </a:solidFill>
                <a:uFillTx/>
              </a:rPr>
              <a:t>serosa</a:t>
            </a:r>
            <a:r>
              <a:rPr lang="en-US" sz="1100">
                <a:solidFill>
                  <a:srgbClr val="000000"/>
                </a:solidFill>
                <a:uFillTx/>
              </a:rPr>
              <a:t> displays numerous fat-filled pouches, called </a:t>
            </a:r>
            <a:r>
              <a:rPr b="1" lang="en-US" sz="1100">
                <a:solidFill>
                  <a:srgbClr val="000000"/>
                </a:solidFill>
                <a:uFillTx/>
              </a:rPr>
              <a:t>appendices epiploicae.</a:t>
            </a:r>
          </a:p>
          <a:p>
            <a:pPr indent="0" marL="0">
              <a:spcBef>
                <a:spcPts val="600"/>
              </a:spcBef>
              <a:buFontTx/>
              <a:buNone/>
            </a:pPr>
            <a:r>
              <a:rPr lang="en-US" sz="1100">
                <a:solidFill>
                  <a:srgbClr val="000000"/>
                </a:solidFill>
                <a:uFillTx/>
              </a:rPr>
              <a:t>The large intestine also secretes mucus and HCO</a:t>
            </a:r>
            <a:r>
              <a:rPr baseline="-30000" lang="en-US" sz="1100">
                <a:solidFill>
                  <a:srgbClr val="000000"/>
                </a:solidFill>
                <a:uFillTx/>
              </a:rPr>
              <a:t>3</a:t>
            </a:r>
            <a:r>
              <a:rPr baseline="30000" lang="en-US" sz="1100">
                <a:solidFill>
                  <a:srgbClr val="000000"/>
                </a:solidFill>
                <a:uFillTx/>
              </a:rPr>
              <a:t>–</a:t>
            </a:r>
            <a:r>
              <a:rPr lang="en-US" sz="1100">
                <a:solidFill>
                  <a:srgbClr val="000000"/>
                </a:solidFill>
                <a:uFillTx/>
              </a:rPr>
              <a:t>. Mucus protects the mucosa of the colon and facilitates the compaction of feces, by facilitating adherence of the solid wastes into a compact mass.</a:t>
            </a:r>
            <a:endParaRPr lang="en-US" sz="900">
              <a:solidFill>
                <a:srgbClr val="000000"/>
              </a:solidFill>
              <a:uFillTx/>
            </a:endParaRPr>
          </a:p>
          <a:p>
            <a:pPr indent="0" marL="0">
              <a:lnSpc>
                <a:spcPct val="90000"/>
              </a:lnSpc>
              <a:spcBef>
                <a:spcPts val="600"/>
              </a:spcBef>
              <a:buFontTx/>
              <a:buNone/>
            </a:pPr>
            <a:r>
              <a:rPr i="1" lang="en-US" sz="900">
                <a:solidFill>
                  <a:srgbClr val="000000"/>
                </a:solidFill>
                <a:uFillTx/>
              </a:rPr>
              <a:t>For more information see Large Intestine in Chapter 17 of Gartner and Hiatt: Color Textbook of Histology, 3rd ed. Philadelphia, W.B. Saunders, 2007.</a:t>
            </a:r>
            <a:endParaRPr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22" id="23557"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81000" y="1143000"/>
            <a:ext cx="4876800" cy="3597275"/>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58"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04800" y="5105400"/>
            <a:ext cx="5029200" cy="228600"/>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17–22  </a:t>
            </a:r>
            <a:r>
              <a:rPr lang="en-US" sz="900">
                <a:uFillTx/>
              </a:rPr>
              <a:t>Colon, crypts of Lieberkühn, and associated cells.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media-2.web.britannica.com/eb-media/19/74319-004-68DBB5D6.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4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7029400"/>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7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119675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90000"/>
          </a:bodyPr>
          <a:lstStyle/>
          <a:p>
            <a:r>
              <a:rPr b="1" dirty="0" lang="en-US" smtClean="0">
                <a:solidFill>
                  <a:srgbClr val="FF0000"/>
                </a:solidFill>
                <a:uFillTx/>
                <a:latin charset="0" pitchFamily="18" typeface="Times New Roman"/>
                <a:cs charset="0" pitchFamily="18" typeface="Times New Roman"/>
              </a:rPr>
              <a:t> LYMPHOID FOLLICLES OF THE DIGESTIVE TRACT</a:t>
            </a:r>
            <a:endParaRPr b="1" dirty="0" lang="ru-RU">
              <a:solidFill>
                <a:srgbClr val="FFFF00"/>
              </a:solidFill>
              <a:uFillTx/>
              <a:latin charset="0" pitchFamily="18" typeface="Times New Roman"/>
              <a:cs charset="0" pitchFamily="18"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46</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ww.studfiles.ru/html/2706/46/html_8velz_55vq.LCSq/htmlconvd-vT2e9s_html_m1f26ba9.jpg" id="11059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57158" y="1571612"/>
            <a:ext cx="4000528" cy="5000660"/>
          </a:xfrm>
          <a:prstGeom prst="rect">
            <a:avLst/>
          </a:prstGeom>
          <a:noFill/>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cstate="print"/>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3438" y="1571612"/>
            <a:ext cx="4214842" cy="5000660"/>
          </a:xfrm>
          <a:prstGeom prst="rect">
            <a:avLst/>
          </a:prstGeom>
          <a:noFill/>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6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7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4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98"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18"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98"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6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890" name="Picture 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6350"/>
            <a:ext cx="9144000" cy="6845300"/>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31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9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1"/>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58"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152400"/>
            <a:ext cx="3810000" cy="5334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buFontTx/>
              <a:buNone/>
            </a:pPr>
            <a:r>
              <a:rPr lang="en-US">
                <a:uFillTx/>
              </a:rPr>
              <a:t>Liver </a:t>
            </a:r>
            <a:endParaRPr lang="en-US">
              <a:solidFill>
                <a:srgbClr val="FF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59"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7800" y="838200"/>
            <a:ext cx="3733800" cy="60960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a:t>
            </a:r>
            <a:r>
              <a:rPr b="1" lang="en-US" sz="1100">
                <a:solidFill>
                  <a:srgbClr val="000000"/>
                </a:solidFill>
                <a:uFillTx/>
              </a:rPr>
              <a:t>liver</a:t>
            </a:r>
            <a:r>
              <a:rPr lang="en-US" sz="1100">
                <a:solidFill>
                  <a:srgbClr val="000000"/>
                </a:solidFill>
                <a:uFillTx/>
              </a:rPr>
              <a:t>, similar to the pancreas, has both endocrine and exocrine functions, although, the same cell, the </a:t>
            </a:r>
            <a:r>
              <a:rPr b="1" lang="en-US" sz="1100">
                <a:solidFill>
                  <a:srgbClr val="000000"/>
                </a:solidFill>
                <a:uFillTx/>
              </a:rPr>
              <a:t>hepatocyte,</a:t>
            </a:r>
            <a:r>
              <a:rPr lang="en-US" sz="1100">
                <a:solidFill>
                  <a:srgbClr val="000000"/>
                </a:solidFill>
                <a:uFillTx/>
              </a:rPr>
              <a:t> is responsible for the formation of its exocrine secretion, </a:t>
            </a:r>
            <a:r>
              <a:rPr b="1" lang="en-US" sz="1100">
                <a:solidFill>
                  <a:srgbClr val="000000"/>
                </a:solidFill>
                <a:uFillTx/>
              </a:rPr>
              <a:t>bile,</a:t>
            </a:r>
            <a:r>
              <a:rPr lang="en-US" sz="1100">
                <a:solidFill>
                  <a:srgbClr val="000000"/>
                </a:solidFill>
                <a:uFillTx/>
              </a:rPr>
              <a:t> and its endocrine products. Hepatocytes also detoxify toxins and excrete them in bile.</a:t>
            </a:r>
          </a:p>
          <a:p>
            <a:pPr indent="0" marL="0">
              <a:spcBef>
                <a:spcPts val="600"/>
              </a:spcBef>
              <a:buFontTx/>
              <a:buNone/>
            </a:pPr>
            <a:r>
              <a:rPr lang="en-US" sz="1100">
                <a:solidFill>
                  <a:srgbClr val="000000"/>
                </a:solidFill>
                <a:uFillTx/>
              </a:rPr>
              <a:t>The liver’s connective tissue capsule, </a:t>
            </a:r>
            <a:r>
              <a:rPr b="1" lang="en-US" sz="1100">
                <a:solidFill>
                  <a:srgbClr val="000000"/>
                </a:solidFill>
                <a:uFillTx/>
              </a:rPr>
              <a:t>Glisson’s capsule,</a:t>
            </a:r>
            <a:r>
              <a:rPr lang="en-US" sz="1100">
                <a:solidFill>
                  <a:srgbClr val="000000"/>
                </a:solidFill>
                <a:uFillTx/>
              </a:rPr>
              <a:t> is loosely attached except at the porta hepatis, where it enters the liver, forming a conduit for the blood and lymph vessels and bile ducts. The liver is unusual, in that its connective tissue elements are sparse; thus, the bulk of the liver is composed of uniform parenchymal cells, the </a:t>
            </a:r>
            <a:r>
              <a:rPr b="1" lang="en-US" sz="1100">
                <a:solidFill>
                  <a:srgbClr val="000000"/>
                </a:solidFill>
                <a:uFillTx/>
              </a:rPr>
              <a:t>hepatocytes.</a:t>
            </a:r>
            <a:endParaRPr lang="en-US" sz="1100">
              <a:solidFill>
                <a:srgbClr val="000000"/>
              </a:solidFill>
              <a:uFillTx/>
            </a:endParaRPr>
          </a:p>
          <a:p>
            <a:pPr indent="0" marL="0">
              <a:spcBef>
                <a:spcPts val="600"/>
              </a:spcBef>
              <a:buFontTx/>
              <a:buNone/>
            </a:pPr>
            <a:r>
              <a:rPr lang="en-US" sz="1100">
                <a:solidFill>
                  <a:srgbClr val="000000"/>
                </a:solidFill>
                <a:uFillTx/>
              </a:rPr>
              <a:t>The liver has a dual blood supply, receiving oxygenated blood from the </a:t>
            </a:r>
            <a:r>
              <a:rPr b="1" lang="en-US" sz="1100">
                <a:solidFill>
                  <a:srgbClr val="000000"/>
                </a:solidFill>
                <a:uFillTx/>
              </a:rPr>
              <a:t>hepatic arteries</a:t>
            </a:r>
            <a:r>
              <a:rPr lang="en-US" sz="1100">
                <a:solidFill>
                  <a:srgbClr val="000000"/>
                </a:solidFill>
                <a:uFillTx/>
              </a:rPr>
              <a:t> (25%) and nutrient-rich blood via the </a:t>
            </a:r>
            <a:r>
              <a:rPr b="1" lang="en-US" sz="1100">
                <a:solidFill>
                  <a:srgbClr val="000000"/>
                </a:solidFill>
                <a:uFillTx/>
              </a:rPr>
              <a:t>portal vein</a:t>
            </a:r>
            <a:r>
              <a:rPr lang="en-US" sz="1100">
                <a:solidFill>
                  <a:srgbClr val="000000"/>
                </a:solidFill>
                <a:uFillTx/>
              </a:rPr>
              <a:t> (75%). Both vessels enter the liver at the porta hepatis. Blood leaves the liver at the posterior aspect of the organ through the </a:t>
            </a:r>
            <a:r>
              <a:rPr b="1" lang="en-US" sz="1100">
                <a:solidFill>
                  <a:srgbClr val="000000"/>
                </a:solidFill>
                <a:uFillTx/>
              </a:rPr>
              <a:t>hepatic veins</a:t>
            </a:r>
            <a:r>
              <a:rPr lang="en-US" sz="1100">
                <a:solidFill>
                  <a:srgbClr val="000000"/>
                </a:solidFill>
                <a:uFillTx/>
              </a:rPr>
              <a:t>. Bile leaves the liver at the porta hepatis, by way of the hepatic ducts, to be delivered to the gallbladder for concentration and storage.</a:t>
            </a:r>
          </a:p>
          <a:p>
            <a:pPr indent="0" marL="0">
              <a:spcBef>
                <a:spcPts val="600"/>
              </a:spcBef>
              <a:buFontTx/>
              <a:buNone/>
            </a:pPr>
            <a:r>
              <a:rPr lang="en-US" sz="1100">
                <a:solidFill>
                  <a:srgbClr val="000000"/>
                </a:solidFill>
                <a:uFillTx/>
              </a:rPr>
              <a:t>Hepatocytes form hexagon-shaped </a:t>
            </a:r>
            <a:r>
              <a:rPr b="1" lang="en-US" sz="1100">
                <a:solidFill>
                  <a:srgbClr val="000000"/>
                </a:solidFill>
                <a:uFillTx/>
              </a:rPr>
              <a:t>classical lobules </a:t>
            </a:r>
            <a:r>
              <a:rPr lang="en-US" sz="1100">
                <a:solidFill>
                  <a:srgbClr val="000000"/>
                </a:solidFill>
                <a:uFillTx/>
              </a:rPr>
              <a:t>whose boundaries in human liver can only be approximated.</a:t>
            </a:r>
          </a:p>
          <a:p>
            <a:pPr indent="0" marL="0">
              <a:spcBef>
                <a:spcPts val="600"/>
              </a:spcBef>
              <a:buFontTx/>
              <a:buNone/>
            </a:pPr>
            <a:r>
              <a:rPr lang="en-US" sz="1100">
                <a:solidFill>
                  <a:srgbClr val="000000"/>
                </a:solidFill>
                <a:uFillTx/>
              </a:rPr>
              <a:t>The region where three classical lobules join each other, is known as a </a:t>
            </a:r>
            <a:r>
              <a:rPr b="1" lang="en-US" sz="1100">
                <a:solidFill>
                  <a:srgbClr val="000000"/>
                </a:solidFill>
                <a:uFillTx/>
              </a:rPr>
              <a:t>portal area</a:t>
            </a:r>
            <a:r>
              <a:rPr lang="en-US" sz="1100">
                <a:solidFill>
                  <a:srgbClr val="000000"/>
                </a:solidFill>
                <a:uFillTx/>
              </a:rPr>
              <a:t> which houses slender branches of the hepatic artery, tributaries of the relatively large portal vein, interlobular bile ducts, and lymph vessels. </a:t>
            </a:r>
          </a:p>
          <a:p>
            <a:pPr indent="0" marL="0">
              <a:spcBef>
                <a:spcPts val="600"/>
              </a:spcBef>
              <a:buFontTx/>
              <a:buNone/>
            </a:pPr>
            <a:r>
              <a:rPr lang="en-US" sz="1100">
                <a:solidFill>
                  <a:srgbClr val="000000"/>
                </a:solidFill>
                <a:uFillTx/>
              </a:rPr>
              <a:t>Each lobule has a single </a:t>
            </a:r>
            <a:r>
              <a:rPr b="1" lang="en-US" sz="1100">
                <a:solidFill>
                  <a:srgbClr val="000000"/>
                </a:solidFill>
                <a:uFillTx/>
              </a:rPr>
              <a:t>central vein</a:t>
            </a:r>
            <a:r>
              <a:rPr lang="en-US" sz="1100">
                <a:solidFill>
                  <a:srgbClr val="000000"/>
                </a:solidFill>
                <a:uFillTx/>
              </a:rPr>
              <a:t> which receives blood from every sinusoid of that lobule. As the central vein leaves the lobule, it terminates in the </a:t>
            </a:r>
            <a:r>
              <a:rPr b="1" lang="en-US" sz="1100">
                <a:solidFill>
                  <a:srgbClr val="000000"/>
                </a:solidFill>
                <a:uFillTx/>
              </a:rPr>
              <a:t>sublobular vein</a:t>
            </a:r>
            <a:r>
              <a:rPr lang="en-US" sz="1100">
                <a:solidFill>
                  <a:srgbClr val="000000"/>
                </a:solidFill>
                <a:uFillTx/>
              </a:rPr>
              <a:t> which eventually drains into the hepatic vein</a:t>
            </a:r>
            <a:r>
              <a:rPr b="1" lang="en-US" sz="1100">
                <a:solidFill>
                  <a:srgbClr val="000000"/>
                </a:solidFill>
                <a:uFillTx/>
              </a:rPr>
              <a:t>.</a:t>
            </a:r>
            <a:endParaRPr b="1" lang="en-US" sz="900">
              <a:solidFill>
                <a:srgbClr val="000000"/>
              </a:solidFill>
              <a:uFillTx/>
            </a:endParaRPr>
          </a:p>
          <a:p>
            <a:pPr indent="0" marL="0">
              <a:lnSpc>
                <a:spcPct val="90000"/>
              </a:lnSpc>
              <a:spcBef>
                <a:spcPts val="600"/>
              </a:spcBef>
              <a:buFontTx/>
              <a:buNone/>
            </a:pPr>
            <a:r>
              <a:rPr i="1" lang="en-US" sz="900">
                <a:solidFill>
                  <a:srgbClr val="000000"/>
                </a:solidFill>
                <a:uFillTx/>
              </a:rPr>
              <a:t>For more information see the Liver section in Chapter 18 of Gartner and Hiatt: Color Textbook of Histology, 3rd ed. Philadelphia, W.B. Saunders, 2007.</a:t>
            </a:r>
            <a:endParaRPr i="1"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8-9" id="19463" name="Picture 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76200" y="1157288"/>
            <a:ext cx="4876800" cy="4625975"/>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64" name="Rectangle 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28600" y="5899150"/>
            <a:ext cx="4648200" cy="501650"/>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b="1" lang="en-US" sz="900">
                <a:uFillTx/>
              </a:rPr>
              <a:t>Figure 18–9  </a:t>
            </a:r>
            <a:r>
              <a:rPr lang="en-US" sz="900">
                <a:uFillTx/>
              </a:rPr>
              <a:t>Liver. </a:t>
            </a:r>
            <a:r>
              <a:rPr b="1" lang="en-US" sz="900">
                <a:uFillTx/>
              </a:rPr>
              <a:t>A,</a:t>
            </a:r>
            <a:r>
              <a:rPr lang="en-US" sz="900">
                <a:uFillTx/>
              </a:rPr>
              <a:t> Gross anatomy of the liver. </a:t>
            </a:r>
            <a:r>
              <a:rPr b="1" lang="en-US" sz="900">
                <a:uFillTx/>
              </a:rPr>
              <a:t>B,</a:t>
            </a:r>
            <a:r>
              <a:rPr lang="en-US" sz="900">
                <a:uFillTx/>
              </a:rPr>
              <a:t> Liver lobules displaying the portal areas and the central vein. </a:t>
            </a:r>
            <a:r>
              <a:rPr b="1" lang="en-US" sz="900">
                <a:uFillTx/>
              </a:rPr>
              <a:t>C,</a:t>
            </a:r>
            <a:r>
              <a:rPr lang="en-US" sz="900">
                <a:uFillTx/>
              </a:rPr>
              <a:t> Portion of the liver lobule displaying the portal area, liver plates, sinusoids, and bile canaliculi.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www.eht.k12.nj.us/~callahar/16_LectureOutline_PPT_files/slide0042_image083.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288016"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medwedi.ru/uploads/posts/2010-04/1272008785_1.jpg"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5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434"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1"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152400"/>
            <a:ext cx="3810000" cy="5334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buFontTx/>
              <a:buNone/>
            </a:pPr>
            <a:r>
              <a:rPr lang="en-US">
                <a:uFillTx/>
              </a:rPr>
              <a:t>Esophagus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435"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9200" y="1143000"/>
            <a:ext cx="3733800" cy="56388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0" marL="0">
              <a:spcBef>
                <a:spcPts val="600"/>
              </a:spcBef>
              <a:buFontTx/>
              <a:buNone/>
            </a:pPr>
            <a:r>
              <a:rPr lang="en-US" sz="1100">
                <a:solidFill>
                  <a:srgbClr val="000000"/>
                </a:solidFill>
                <a:uFillTx/>
              </a:rPr>
              <a:t>The lumen of the esophagus, lined by a thick, </a:t>
            </a:r>
            <a:r>
              <a:rPr b="1" lang="en-US" sz="1100">
                <a:solidFill>
                  <a:srgbClr val="000000"/>
                </a:solidFill>
                <a:uFillTx/>
              </a:rPr>
              <a:t>stratified squamous nonkeratinized epithelium.</a:t>
            </a:r>
            <a:endParaRPr lang="en-US" sz="1100">
              <a:solidFill>
                <a:srgbClr val="000000"/>
              </a:solidFill>
              <a:uFillTx/>
            </a:endParaRPr>
          </a:p>
          <a:p>
            <a:pPr indent="0" marL="0">
              <a:spcBef>
                <a:spcPts val="600"/>
              </a:spcBef>
              <a:buFontTx/>
              <a:buNone/>
            </a:pPr>
            <a:r>
              <a:rPr lang="en-US" sz="1100">
                <a:solidFill>
                  <a:srgbClr val="000000"/>
                </a:solidFill>
                <a:uFillTx/>
              </a:rPr>
              <a:t>The </a:t>
            </a:r>
            <a:r>
              <a:rPr b="1" lang="en-US" sz="1100">
                <a:solidFill>
                  <a:srgbClr val="000000"/>
                </a:solidFill>
                <a:uFillTx/>
              </a:rPr>
              <a:t>lamina propria</a:t>
            </a:r>
            <a:r>
              <a:rPr lang="en-US" sz="1100">
                <a:solidFill>
                  <a:srgbClr val="000000"/>
                </a:solidFill>
                <a:uFillTx/>
              </a:rPr>
              <a:t> houses </a:t>
            </a:r>
            <a:r>
              <a:rPr b="1" lang="en-US" sz="1100">
                <a:solidFill>
                  <a:srgbClr val="000000"/>
                </a:solidFill>
                <a:uFillTx/>
              </a:rPr>
              <a:t>esophageal cardiac glands,</a:t>
            </a:r>
            <a:r>
              <a:rPr lang="en-US" sz="1100">
                <a:solidFill>
                  <a:srgbClr val="000000"/>
                </a:solidFill>
                <a:uFillTx/>
              </a:rPr>
              <a:t> which produce a mucoid secretion.</a:t>
            </a:r>
          </a:p>
          <a:p>
            <a:pPr indent="0" marL="0">
              <a:spcBef>
                <a:spcPts val="600"/>
              </a:spcBef>
              <a:buFontTx/>
              <a:buNone/>
            </a:pPr>
            <a:r>
              <a:rPr lang="en-US" sz="1100">
                <a:solidFill>
                  <a:srgbClr val="000000"/>
                </a:solidFill>
                <a:uFillTx/>
              </a:rPr>
              <a:t>The </a:t>
            </a:r>
            <a:r>
              <a:rPr b="1" lang="en-US" sz="1100">
                <a:solidFill>
                  <a:srgbClr val="000000"/>
                </a:solidFill>
                <a:uFillTx/>
              </a:rPr>
              <a:t>muscularis mucosae</a:t>
            </a:r>
            <a:r>
              <a:rPr lang="en-US" sz="1100">
                <a:solidFill>
                  <a:srgbClr val="000000"/>
                </a:solidFill>
                <a:uFillTx/>
              </a:rPr>
              <a:t> is unusual in that it consists of only a single layer of longitudinally oriented smooth muscle fibers.</a:t>
            </a:r>
          </a:p>
          <a:p>
            <a:pPr indent="0" marL="0">
              <a:spcBef>
                <a:spcPts val="600"/>
              </a:spcBef>
              <a:buFontTx/>
              <a:buNone/>
            </a:pPr>
            <a:r>
              <a:rPr lang="en-US" sz="1100">
                <a:solidFill>
                  <a:srgbClr val="000000"/>
                </a:solidFill>
                <a:uFillTx/>
              </a:rPr>
              <a:t>The </a:t>
            </a:r>
            <a:r>
              <a:rPr b="1" lang="en-US" sz="1100">
                <a:solidFill>
                  <a:srgbClr val="000000"/>
                </a:solidFill>
                <a:uFillTx/>
              </a:rPr>
              <a:t>submucosa</a:t>
            </a:r>
            <a:r>
              <a:rPr lang="en-US" sz="1100">
                <a:solidFill>
                  <a:srgbClr val="000000"/>
                </a:solidFill>
                <a:uFillTx/>
              </a:rPr>
              <a:t> of the esophagus is composed of a dense, fibroelastic connective tissue, which houses the </a:t>
            </a:r>
            <a:r>
              <a:rPr b="1" lang="en-US" sz="1100">
                <a:solidFill>
                  <a:srgbClr val="000000"/>
                </a:solidFill>
                <a:uFillTx/>
              </a:rPr>
              <a:t>esophageal glands proper.</a:t>
            </a:r>
            <a:r>
              <a:rPr lang="en-US" sz="1100">
                <a:solidFill>
                  <a:srgbClr val="000000"/>
                </a:solidFill>
                <a:uFillTx/>
              </a:rPr>
              <a:t> These tubuloacinar glands produce a mucous secretion. Meisner’s submucosal plexus is present in the submucosa.</a:t>
            </a:r>
          </a:p>
          <a:p>
            <a:pPr indent="0" marL="0">
              <a:spcBef>
                <a:spcPts val="600"/>
              </a:spcBef>
              <a:buFontTx/>
              <a:buNone/>
            </a:pPr>
            <a:r>
              <a:rPr lang="en-US" sz="1100">
                <a:solidFill>
                  <a:srgbClr val="000000"/>
                </a:solidFill>
                <a:uFillTx/>
              </a:rPr>
              <a:t>The </a:t>
            </a:r>
            <a:r>
              <a:rPr b="1" lang="en-US" sz="1100">
                <a:solidFill>
                  <a:srgbClr val="000000"/>
                </a:solidFill>
                <a:uFillTx/>
              </a:rPr>
              <a:t>muscularis externa</a:t>
            </a:r>
            <a:r>
              <a:rPr lang="en-US" sz="1100">
                <a:solidFill>
                  <a:srgbClr val="000000"/>
                </a:solidFill>
                <a:uFillTx/>
              </a:rPr>
              <a:t> of the esophagus is arranged in two layers, inner circular and outer longitudinal. However, these muscle layers are unusual in that they are composed of both skeletal and smooth muscle fibers. The muscularis externa of the upper third of the esophagus has mostly skeletal muscle; the middle third has both skeletal and smooth muscle; and the lowest third has only smooth muscle fibers. Auerbach’s plexus occupies its usual position between the inner circular and outer longitudinal smooth muscle layers of the muscularis externa.</a:t>
            </a:r>
          </a:p>
          <a:p>
            <a:pPr indent="0" marL="0">
              <a:spcBef>
                <a:spcPts val="600"/>
              </a:spcBef>
              <a:buFontTx/>
              <a:buNone/>
            </a:pPr>
            <a:r>
              <a:rPr lang="en-US" sz="1100">
                <a:solidFill>
                  <a:srgbClr val="000000"/>
                </a:solidFill>
                <a:uFillTx/>
              </a:rPr>
              <a:t>The esophagus is covered by an </a:t>
            </a:r>
            <a:r>
              <a:rPr b="1" lang="en-US" sz="1100">
                <a:solidFill>
                  <a:srgbClr val="000000"/>
                </a:solidFill>
                <a:uFillTx/>
              </a:rPr>
              <a:t>adventitia</a:t>
            </a:r>
            <a:r>
              <a:rPr lang="en-US" sz="1100">
                <a:solidFill>
                  <a:srgbClr val="000000"/>
                </a:solidFill>
                <a:uFillTx/>
              </a:rPr>
              <a:t> until it pierces the diaphragm, after which it is covered by a </a:t>
            </a:r>
            <a:r>
              <a:rPr b="1" lang="en-US" sz="1100">
                <a:solidFill>
                  <a:srgbClr val="000000"/>
                </a:solidFill>
                <a:uFillTx/>
              </a:rPr>
              <a:t>serosa.</a:t>
            </a:r>
            <a:endParaRPr b="1" lang="en-US" sz="1200">
              <a:solidFill>
                <a:srgbClr val="000000"/>
              </a:solidFill>
              <a:uFillTx/>
            </a:endParaRPr>
          </a:p>
          <a:p>
            <a:pPr indent="0" marL="0">
              <a:lnSpc>
                <a:spcPct val="90000"/>
              </a:lnSpc>
              <a:spcBef>
                <a:spcPts val="600"/>
              </a:spcBef>
              <a:buFontTx/>
              <a:buNone/>
            </a:pPr>
            <a:r>
              <a:rPr i="1" lang="en-US" sz="900">
                <a:solidFill>
                  <a:srgbClr val="000000"/>
                </a:solidFill>
                <a:uFillTx/>
              </a:rPr>
              <a:t>For more information see Esophagus in Chapter 17 of Gartner and Hiatt: Color Textbook of Histology, 3rd ed. Philadelphia, W.B. Saunders, 2007.</a:t>
            </a:r>
            <a:endParaRPr lang="en-US" sz="1200">
              <a:solidFill>
                <a:srgbClr val="000000"/>
              </a:solidFill>
              <a:uFillTx/>
            </a:endParaRPr>
          </a:p>
          <a:p>
            <a:pPr indent="0" marL="0">
              <a:spcBef>
                <a:spcPts val="600"/>
              </a:spcBef>
            </a:pPr>
            <a:endParaRPr lang="en-US" sz="1200">
              <a:solidFill>
                <a:srgbClr val="000000"/>
              </a:solidFill>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17-2" id="18437"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81000" y="1225550"/>
            <a:ext cx="4495800" cy="3041650"/>
          </a:xfrm>
          <a:prstGeom prst="rect">
            <a:avLst/>
          </a:prstGeom>
          <a:noFill/>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438" name="Rectangle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rrowheads="1"/>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304800" y="4343400"/>
            <a:ext cx="4648200" cy="638175"/>
          </a:xfrm>
          <a:prstGeom prst="rect">
            <a:avLst/>
          </a:prstGeom>
          <a:noFill/>
          <a:ln>
            <a:noFill/>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spAutoFit/>
          </a:bodyPr>
          <a:lstStyle/>
          <a:p>
            <a:r>
              <a:rPr lang="en-US" sz="900">
                <a:uFillTx/>
              </a:rPr>
              <a:t>Figure 17-2  Light micrograph of the esophagus (´17). Note that the lumen is lined by a relatively thick stratified squamous epithelium (E) that forms a well-developed rete apparatus with the underlying lamina propria (LP). The submucosa (S) is surrounded by a thick muscularis externa, composed of inner circular (IC) and outer longitudinal (OL) muscle layers. </a:t>
            </a: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Рисунок 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6858000"/>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85728"/>
            <a:ext cx="8715435" cy="6357982"/>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7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85720" y="285728"/>
            <a:ext cx="8643997" cy="6286544"/>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98"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14290"/>
            <a:ext cx="8643997" cy="642942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338"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Подж-сх" id="2" name="Picture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lum bright="-30000" contrast="48000"/>
          </a:blip>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1" y="0"/>
            <a:ext cx="9144000" cy="6858000"/>
          </a:xfrm>
          <a:prstGeom prst="rect">
            <a:avLst/>
          </a:prstGeom>
          <a:noFill/>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85720" y="0"/>
            <a:ext cx="8572560" cy="6858000"/>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362"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7999"/>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6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22"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214290"/>
            <a:ext cx="8643997" cy="642942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0"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0" y="0"/>
            <a:ext cx="9144000" cy="6858000"/>
          </a:xfrm>
          <a:prstGeom prst="rect">
            <a:avLst/>
          </a:prstGeom>
          <a:noFill/>
          <a:ln w="9525">
            <a:noFill/>
            <a:miter lim="800000"/>
          </a:ln>
          <a:effectLst/>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Заголовок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ru-RU">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Номер слайда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6DC3225-131F-4711-9DE4-B5F244C58E46}" type="slidenum">
              <a:rPr lang="ru-RU" smtClean="0">
                <a:uFillTx/>
              </a:rPr>
              <a:pPr/>
              <a:t>8</a:t>
            </a:fld>
            <a:endParaRPr lang="ru-RU">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nsau.edu.ru/images/vetfac/images/ebooks/histology/histology/r5/r8s.jpg" id="1026"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142852"/>
            <a:ext cx="4214842" cy="6500858"/>
          </a:xfrm>
          <a:prstGeom prst="rect">
            <a:avLst/>
          </a:prstGeom>
          <a:noFill/>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4572000" y="142852"/>
            <a:ext cx="4357718" cy="6500858"/>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214282" y="142852"/>
            <a:ext cx="4286280" cy="6500858"/>
          </a:xfrm>
          <a:prstGeom prst="rect">
            <a:avLst/>
          </a:prstGeom>
          <a:noFill/>
          <a:ln w="9525">
            <a:noFill/>
            <a:miter lim="8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Рис" id="4"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rrowheads="1"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cstate="print"/>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bwMode="auto">
          <a:xfrm>
            <a:off x="4714876" y="142852"/>
            <a:ext cx="4183064" cy="6500858"/>
          </a:xfrm>
          <a:prstGeom prst="rect">
            <a:avLst/>
          </a:prstGeom>
          <a:noFill/>
          <a:ln w="9525">
            <a:noFill/>
            <a:miter lim="8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par>
    </p:tnLst>
  </p:timing>
</p:sld>
</file>

<file path=ppt/theme/theme1.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468</TotalTime>
  <Words>2302</Words>
  <Application>Microsoft Office PowerPoint</Application>
  <PresentationFormat>Экран (4:3)</PresentationFormat>
  <Paragraphs>90</Paragraphs>
  <Slides>68</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LYMPHOID FOLLICLES OF THE DIGESTIVE TRACT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SHOLPAN</cp:lastModifiedBy>
  <cp:revision>65</cp:revision>
  <dcterms:created xsi:type="dcterms:W3CDTF">2009-09-19T02:35:23Z</dcterms:created>
  <dcterms:modified xsi:type="dcterms:W3CDTF">2020-03-31T13:04:32Z</dcterms:modified>
</cp:coreProperties>
</file>